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notesMasterIdLst>
    <p:notesMasterId r:id="rId40"/>
  </p:notesMasterIdLst>
  <p:sldIdLst>
    <p:sldId id="287" r:id="rId2"/>
    <p:sldId id="290" r:id="rId3"/>
    <p:sldId id="288" r:id="rId4"/>
    <p:sldId id="289" r:id="rId5"/>
    <p:sldId id="286" r:id="rId6"/>
    <p:sldId id="292" r:id="rId7"/>
    <p:sldId id="294" r:id="rId8"/>
    <p:sldId id="295" r:id="rId9"/>
    <p:sldId id="297" r:id="rId10"/>
    <p:sldId id="285" r:id="rId11"/>
    <p:sldId id="260" r:id="rId12"/>
    <p:sldId id="269" r:id="rId13"/>
    <p:sldId id="270" r:id="rId14"/>
    <p:sldId id="271" r:id="rId15"/>
    <p:sldId id="268" r:id="rId16"/>
    <p:sldId id="257" r:id="rId17"/>
    <p:sldId id="258" r:id="rId18"/>
    <p:sldId id="259" r:id="rId19"/>
    <p:sldId id="261" r:id="rId20"/>
    <p:sldId id="262" r:id="rId21"/>
    <p:sldId id="301" r:id="rId22"/>
    <p:sldId id="264" r:id="rId23"/>
    <p:sldId id="265" r:id="rId24"/>
    <p:sldId id="266" r:id="rId25"/>
    <p:sldId id="263" r:id="rId26"/>
    <p:sldId id="298" r:id="rId27"/>
    <p:sldId id="299" r:id="rId28"/>
    <p:sldId id="296" r:id="rId29"/>
    <p:sldId id="303" r:id="rId30"/>
    <p:sldId id="304" r:id="rId31"/>
    <p:sldId id="310" r:id="rId32"/>
    <p:sldId id="311" r:id="rId33"/>
    <p:sldId id="312" r:id="rId34"/>
    <p:sldId id="293" r:id="rId35"/>
    <p:sldId id="281" r:id="rId36"/>
    <p:sldId id="283" r:id="rId37"/>
    <p:sldId id="282" r:id="rId38"/>
    <p:sldId id="28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ksha Agarwal" initials="SA" lastIdx="1" clrIdx="0">
    <p:extLst>
      <p:ext uri="{19B8F6BF-5375-455C-9EA6-DF929625EA0E}">
        <p15:presenceInfo xmlns:p15="http://schemas.microsoft.com/office/powerpoint/2012/main" userId="afb11bdc2e1ef6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B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varScale="1">
        <p:scale>
          <a:sx n="114" d="100"/>
          <a:sy n="114" d="100"/>
        </p:scale>
        <p:origin x="5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AE98DF-8120-4552-945A-A559F7985B51}" type="datetimeFigureOut">
              <a:rPr lang="en-IN" smtClean="0"/>
              <a:t>01-08-2020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82984-6233-4A7F-B2EB-A004B8043BEA}" type="slidenum">
              <a:rPr lang="en-IN" smtClean="0"/>
              <a:t>‹#›</a:t>
            </a:fld>
            <a:endParaRPr lang="en-IN"/>
          </a:p>
        </p:txBody>
      </p:sp>
    </p:spTree>
    <p:extLst>
      <p:ext uri="{BB962C8B-B14F-4D97-AF65-F5344CB8AC3E}">
        <p14:creationId xmlns:p14="http://schemas.microsoft.com/office/powerpoint/2010/main" val="4084305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743E208-BF45-4600-A88D-5B012EA8BE33}"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29732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43E208-BF45-4600-A88D-5B012EA8BE33}"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702206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43E208-BF45-4600-A88D-5B012EA8BE33}"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20716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743E208-BF45-4600-A88D-5B012EA8BE33}"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811261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3E208-BF45-4600-A88D-5B012EA8BE33}" type="datetimeFigureOut">
              <a:rPr lang="en-IN" smtClean="0"/>
              <a:t>01-08-2020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588814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743E208-BF45-4600-A88D-5B012EA8BE33}" type="datetimeFigureOut">
              <a:rPr lang="en-IN" smtClean="0"/>
              <a:t>01-08-2020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627805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743E208-BF45-4600-A88D-5B012EA8BE33}" type="datetimeFigureOut">
              <a:rPr lang="en-IN" smtClean="0"/>
              <a:t>01-08-2020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601219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743E208-BF45-4600-A88D-5B012EA8BE33}" type="datetimeFigureOut">
              <a:rPr lang="en-IN" smtClean="0"/>
              <a:t>01-08-2020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806737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43E208-BF45-4600-A88D-5B012EA8BE33}" type="datetimeFigureOut">
              <a:rPr lang="en-IN" smtClean="0"/>
              <a:t>01-08-2020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1413872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43E208-BF45-4600-A88D-5B012EA8BE33}" type="datetimeFigureOut">
              <a:rPr lang="en-IN" smtClean="0"/>
              <a:t>01-08-2020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401413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43E208-BF45-4600-A88D-5B012EA8BE33}" type="datetimeFigureOut">
              <a:rPr lang="en-IN" smtClean="0"/>
              <a:t>01-08-2020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C54F67-7FDD-4435-966E-E9AADD10A746}" type="slidenum">
              <a:rPr lang="en-IN" smtClean="0"/>
              <a:t>‹#›</a:t>
            </a:fld>
            <a:endParaRPr lang="en-IN"/>
          </a:p>
        </p:txBody>
      </p:sp>
    </p:spTree>
    <p:extLst>
      <p:ext uri="{BB962C8B-B14F-4D97-AF65-F5344CB8AC3E}">
        <p14:creationId xmlns:p14="http://schemas.microsoft.com/office/powerpoint/2010/main" val="220873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43E208-BF45-4600-A88D-5B012EA8BE33}" type="datetimeFigureOut">
              <a:rPr lang="en-IN" smtClean="0"/>
              <a:t>01-08-2020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54F67-7FDD-4435-966E-E9AADD10A746}" type="slidenum">
              <a:rPr lang="en-IN" smtClean="0"/>
              <a:t>‹#›</a:t>
            </a:fld>
            <a:endParaRPr lang="en-IN"/>
          </a:p>
        </p:txBody>
      </p:sp>
    </p:spTree>
    <p:extLst>
      <p:ext uri="{BB962C8B-B14F-4D97-AF65-F5344CB8AC3E}">
        <p14:creationId xmlns:p14="http://schemas.microsoft.com/office/powerpoint/2010/main" val="896092008"/>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jp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jp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4.jp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38136" y="2437184"/>
            <a:ext cx="9727660" cy="1429965"/>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u="sng" dirty="0">
                <a:ln w="13462">
                  <a:solidFill>
                    <a:schemeClr val="bg1"/>
                  </a:solidFill>
                  <a:prstDash val="solid"/>
                </a:ln>
                <a:solidFill>
                  <a:srgbClr val="002060"/>
                </a:solidFill>
                <a:effectLst>
                  <a:outerShdw dist="38100" dir="2700000" algn="bl" rotWithShape="0">
                    <a:schemeClr val="accent5"/>
                  </a:outerShdw>
                </a:effectLst>
                <a:latin typeface="Roboto" pitchFamily="2" charset="0"/>
                <a:ea typeface="Roboto" pitchFamily="2" charset="0"/>
              </a:rPr>
              <a:t>E-COMMERCE  PLATFORM  FOR  TRIBAL PRODUCTS</a:t>
            </a:r>
          </a:p>
        </p:txBody>
      </p:sp>
    </p:spTree>
    <p:extLst>
      <p:ext uri="{BB962C8B-B14F-4D97-AF65-F5344CB8AC3E}">
        <p14:creationId xmlns:p14="http://schemas.microsoft.com/office/powerpoint/2010/main" val="1452936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57592" y="1643976"/>
            <a:ext cx="9727660" cy="3550594"/>
          </a:xfrm>
          <a:prstGeom prst="rect">
            <a:avLst/>
          </a:prstGeom>
          <a:effectLst>
            <a:outerShdw blurRad="50800" dist="50800" dir="5880000" sx="72000" sy="72000" algn="ctr" rotWithShape="0">
              <a:srgbClr val="000000"/>
            </a:outerShdw>
          </a:effectLst>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LIST OF BASIC FEATURES </a:t>
            </a:r>
          </a:p>
          <a:p>
            <a:r>
              <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aramond" panose="02020404030301010803" pitchFamily="18" charset="0"/>
                <a:ea typeface="Roboto" pitchFamily="2" charset="0"/>
              </a:rPr>
              <a:t>OF THE E-COMMERCE PLATFORM</a:t>
            </a:r>
          </a:p>
        </p:txBody>
      </p:sp>
    </p:spTree>
    <p:extLst>
      <p:ext uri="{BB962C8B-B14F-4D97-AF65-F5344CB8AC3E}">
        <p14:creationId xmlns:p14="http://schemas.microsoft.com/office/powerpoint/2010/main" val="264410056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a:bodyPr>
          <a:lstStyle/>
          <a:p>
            <a:r>
              <a:rPr lang="en-IN" sz="2800" b="1" dirty="0">
                <a:solidFill>
                  <a:schemeClr val="bg1"/>
                </a:solidFill>
                <a:effectLst>
                  <a:glow rad="101600">
                    <a:schemeClr val="accent1">
                      <a:satMod val="175000"/>
                      <a:alpha val="40000"/>
                    </a:schemeClr>
                  </a:glow>
                </a:effectLst>
                <a:latin typeface="Roboto" pitchFamily="2" charset="0"/>
                <a:ea typeface="Roboto" pitchFamily="2" charset="0"/>
              </a:rPr>
              <a:t>HOMEPAGE  FEATURES  LIST</a:t>
            </a:r>
            <a:endParaRPr lang="en-IN" sz="2800" dirty="0">
              <a:solidFill>
                <a:schemeClr val="bg1"/>
              </a:solidFill>
              <a:effectLst>
                <a:glow rad="101600">
                  <a:schemeClr val="accent1">
                    <a:satMod val="175000"/>
                    <a:alpha val="40000"/>
                  </a:schemeClr>
                </a:glow>
              </a:effectLst>
              <a:latin typeface="Roboto" pitchFamily="2" charset="0"/>
              <a:ea typeface="Roboto" pitchFamily="2" charset="0"/>
            </a:endParaRPr>
          </a:p>
        </p:txBody>
      </p:sp>
      <p:cxnSp>
        <p:nvCxnSpPr>
          <p:cNvPr id="9" name="Elbow Connector 8"/>
          <p:cNvCxnSpPr/>
          <p:nvPr/>
        </p:nvCxnSpPr>
        <p:spPr>
          <a:xfrm flipV="1">
            <a:off x="3707526" y="739712"/>
            <a:ext cx="4288992" cy="1983920"/>
          </a:xfrm>
          <a:prstGeom prst="bentConnector3">
            <a:avLst>
              <a:gd name="adj1" fmla="val 91176"/>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 name="Elbow Connector 11"/>
          <p:cNvCxnSpPr/>
          <p:nvPr/>
        </p:nvCxnSpPr>
        <p:spPr>
          <a:xfrm flipV="1">
            <a:off x="2110902" y="586022"/>
            <a:ext cx="6498077" cy="941221"/>
          </a:xfrm>
          <a:prstGeom prst="bentConnector3">
            <a:avLst>
              <a:gd name="adj1" fmla="val 75599"/>
            </a:avLst>
          </a:prstGeom>
          <a:ln>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205811" y="4676883"/>
            <a:ext cx="6229172" cy="180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just">
              <a:buNone/>
            </a:pPr>
            <a:r>
              <a:rPr lang="en-IN" sz="2200" b="1" dirty="0">
                <a:latin typeface="Times New Roman" panose="02020603050405020304" pitchFamily="18" charset="0"/>
                <a:cs typeface="Times New Roman" panose="02020603050405020304" pitchFamily="18" charset="0"/>
              </a:rPr>
              <a:t>4.   Customer Login</a:t>
            </a:r>
          </a:p>
          <a:p>
            <a:pPr lvl="1" algn="just">
              <a:buFont typeface="Wingdings" panose="05000000000000000000" pitchFamily="2" charset="2"/>
              <a:buChar char="Ø"/>
            </a:pPr>
            <a:r>
              <a:rPr lang="en-IN" sz="1800" dirty="0"/>
              <a:t>Our site should definitely let the customers register and login. It’s best to place this on the top bar for easy access.</a:t>
            </a:r>
            <a:endParaRPr lang="en-IN" sz="1800" dirty="0">
              <a:solidFill>
                <a:srgbClr val="002060"/>
              </a:solidFill>
            </a:endParaRPr>
          </a:p>
        </p:txBody>
      </p:sp>
      <p:sp>
        <p:nvSpPr>
          <p:cNvPr id="13" name="Content Placeholder 2"/>
          <p:cNvSpPr txBox="1">
            <a:spLocks/>
          </p:cNvSpPr>
          <p:nvPr/>
        </p:nvSpPr>
        <p:spPr>
          <a:xfrm>
            <a:off x="205811" y="1313437"/>
            <a:ext cx="6229172" cy="1610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2200" b="1" dirty="0">
                <a:latin typeface="Times New Roman" panose="02020603050405020304" pitchFamily="18" charset="0"/>
                <a:cs typeface="Times New Roman" panose="02020603050405020304" pitchFamily="18" charset="0"/>
              </a:rPr>
              <a:t>1.   Search Bar</a:t>
            </a:r>
          </a:p>
          <a:p>
            <a:pPr lvl="1" algn="just">
              <a:buFont typeface="Wingdings" panose="05000000000000000000" pitchFamily="2" charset="2"/>
              <a:buChar char="Ø"/>
            </a:pPr>
            <a:r>
              <a:rPr lang="en-US" sz="1800" dirty="0"/>
              <a:t>User can search product by the Product’s name, or any word present in the product description, the tribe who made the product, the location of that tribe, etc.</a:t>
            </a:r>
            <a:endParaRPr lang="en-IN" sz="1800" dirty="0">
              <a:solidFill>
                <a:srgbClr val="002060"/>
              </a:solidFill>
            </a:endParaRPr>
          </a:p>
        </p:txBody>
      </p:sp>
      <p:sp>
        <p:nvSpPr>
          <p:cNvPr id="15" name="Content Placeholder 2"/>
          <p:cNvSpPr txBox="1">
            <a:spLocks/>
          </p:cNvSpPr>
          <p:nvPr/>
        </p:nvSpPr>
        <p:spPr>
          <a:xfrm>
            <a:off x="205811" y="2489676"/>
            <a:ext cx="6229172" cy="2323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sz="2200" b="1" dirty="0">
                <a:latin typeface="Times New Roman" panose="02020603050405020304" pitchFamily="18" charset="0"/>
                <a:cs typeface="Times New Roman" panose="02020603050405020304" pitchFamily="18" charset="0"/>
              </a:rPr>
              <a:t>2.   User-friendly navigation</a:t>
            </a:r>
          </a:p>
          <a:p>
            <a:pPr lvl="1" algn="just">
              <a:buFont typeface="Wingdings" panose="05000000000000000000" pitchFamily="2" charset="2"/>
              <a:buChar char="Ø"/>
            </a:pPr>
            <a:r>
              <a:rPr lang="en-IN" sz="1800" dirty="0"/>
              <a:t>A clear navigation bar improves the User understanding of our site.</a:t>
            </a:r>
            <a:endParaRPr lang="en-IN" sz="1800" dirty="0">
              <a:solidFill>
                <a:srgbClr val="002060"/>
              </a:solidFill>
            </a:endParaRPr>
          </a:p>
        </p:txBody>
      </p:sp>
      <p:sp>
        <p:nvSpPr>
          <p:cNvPr id="14" name="Content Placeholder 2"/>
          <p:cNvSpPr txBox="1">
            <a:spLocks/>
          </p:cNvSpPr>
          <p:nvPr/>
        </p:nvSpPr>
        <p:spPr>
          <a:xfrm>
            <a:off x="205811" y="3077865"/>
            <a:ext cx="6229172" cy="201061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just">
              <a:buNone/>
            </a:pPr>
            <a:r>
              <a:rPr lang="en-IN" sz="2200" b="1" dirty="0">
                <a:latin typeface="Times New Roman" panose="02020603050405020304" pitchFamily="18" charset="0"/>
                <a:cs typeface="Times New Roman" panose="02020603050405020304" pitchFamily="18" charset="0"/>
              </a:rPr>
              <a:t>3.   </a:t>
            </a:r>
            <a:r>
              <a:rPr lang="en-IN" sz="2400" b="1" dirty="0">
                <a:latin typeface="Times New Roman" panose="02020603050405020304" pitchFamily="18" charset="0"/>
                <a:cs typeface="Times New Roman" panose="02020603050405020304" pitchFamily="18" charset="0"/>
              </a:rPr>
              <a:t>Wishlist</a:t>
            </a:r>
          </a:p>
          <a:p>
            <a:pPr lvl="1" algn="just">
              <a:buFont typeface="Wingdings" panose="05000000000000000000" pitchFamily="2" charset="2"/>
              <a:buChar char="Ø"/>
            </a:pPr>
            <a:r>
              <a:rPr lang="en-IN" sz="1800" dirty="0"/>
              <a:t>Sometimes, a customer may be interested in a product but decide to buy it later or a customer may find a product interesting and want to check that later for more details. A </a:t>
            </a:r>
            <a:r>
              <a:rPr lang="en-IN" sz="1800" dirty="0" err="1"/>
              <a:t>wishlist</a:t>
            </a:r>
            <a:r>
              <a:rPr lang="en-IN" sz="1800" dirty="0"/>
              <a:t> allows them to store a list of these products so that they can easily find them next time they visit your site.</a:t>
            </a:r>
            <a:endParaRPr lang="en-IN" sz="1800" dirty="0">
              <a:solidFill>
                <a:srgbClr val="002060"/>
              </a:solidFill>
            </a:endParaRPr>
          </a:p>
        </p:txBody>
      </p:sp>
      <p:sp>
        <p:nvSpPr>
          <p:cNvPr id="17" name="Content Placeholder 2"/>
          <p:cNvSpPr txBox="1">
            <a:spLocks/>
          </p:cNvSpPr>
          <p:nvPr/>
        </p:nvSpPr>
        <p:spPr>
          <a:xfrm>
            <a:off x="205811" y="6096000"/>
            <a:ext cx="6229172" cy="2323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latin typeface="Times New Roman" panose="02020603050405020304" pitchFamily="18" charset="0"/>
                <a:cs typeface="Times New Roman" panose="02020603050405020304" pitchFamily="18" charset="0"/>
              </a:rPr>
              <a:t>5.   Shopping Cart</a:t>
            </a:r>
            <a:endParaRPr lang="en-IN" sz="1800" dirty="0">
              <a:solidFill>
                <a:srgbClr val="002060"/>
              </a:solidFill>
            </a:endParaRPr>
          </a:p>
        </p:txBody>
      </p:sp>
      <p:cxnSp>
        <p:nvCxnSpPr>
          <p:cNvPr id="20" name="Elbow Connector 19"/>
          <p:cNvCxnSpPr/>
          <p:nvPr/>
        </p:nvCxnSpPr>
        <p:spPr>
          <a:xfrm flipV="1">
            <a:off x="1748118" y="453981"/>
            <a:ext cx="8193741" cy="3105007"/>
          </a:xfrm>
          <a:prstGeom prst="bentConnector3">
            <a:avLst>
              <a:gd name="adj1" fmla="val 99891"/>
            </a:avLst>
          </a:prstGeom>
          <a:ln>
            <a:tailEnd type="triangle"/>
          </a:ln>
        </p:spPr>
        <p:style>
          <a:lnRef idx="3">
            <a:schemeClr val="dk1"/>
          </a:lnRef>
          <a:fillRef idx="0">
            <a:schemeClr val="dk1"/>
          </a:fillRef>
          <a:effectRef idx="2">
            <a:schemeClr val="dk1"/>
          </a:effectRef>
          <a:fontRef idx="minor">
            <a:schemeClr val="tx1"/>
          </a:fontRef>
        </p:style>
      </p:cxnSp>
      <p:cxnSp>
        <p:nvCxnSpPr>
          <p:cNvPr id="28" name="Elbow Connector 27"/>
          <p:cNvCxnSpPr/>
          <p:nvPr/>
        </p:nvCxnSpPr>
        <p:spPr>
          <a:xfrm flipV="1">
            <a:off x="2676584" y="453981"/>
            <a:ext cx="7480428" cy="4787840"/>
          </a:xfrm>
          <a:prstGeom prst="bentConnector3">
            <a:avLst>
              <a:gd name="adj1" fmla="val 100094"/>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31" name="Elbow Connector 30"/>
          <p:cNvCxnSpPr/>
          <p:nvPr/>
        </p:nvCxnSpPr>
        <p:spPr>
          <a:xfrm flipV="1">
            <a:off x="2528047" y="586022"/>
            <a:ext cx="8193741" cy="5701709"/>
          </a:xfrm>
          <a:prstGeom prst="bentConnector3">
            <a:avLst>
              <a:gd name="adj1" fmla="val 10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392778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3" grpId="0"/>
      <p:bldP spid="15" grpId="0"/>
      <p:bldP spid="14"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Elbow Connector 11"/>
          <p:cNvCxnSpPr/>
          <p:nvPr/>
        </p:nvCxnSpPr>
        <p:spPr>
          <a:xfrm rot="10800000" flipV="1">
            <a:off x="3793793" y="1882300"/>
            <a:ext cx="2102184" cy="552452"/>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5597887" y="3354217"/>
            <a:ext cx="6374860" cy="15290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7. </a:t>
            </a:r>
            <a:r>
              <a:rPr lang="en-IN" sz="2400" b="1" dirty="0">
                <a:latin typeface="Times New Roman" panose="02020603050405020304" pitchFamily="18" charset="0"/>
                <a:cs typeface="Times New Roman" panose="02020603050405020304" pitchFamily="18" charset="0"/>
              </a:rPr>
              <a:t>Featured products or Best selling products or New arrivals</a:t>
            </a:r>
            <a:endParaRPr lang="en-IN" sz="2600" b="1" dirty="0">
              <a:latin typeface="Times New Roman" panose="02020603050405020304" pitchFamily="18" charset="0"/>
              <a:cs typeface="Times New Roman" panose="02020603050405020304" pitchFamily="18" charset="0"/>
            </a:endParaRPr>
          </a:p>
          <a:p>
            <a:pPr lvl="1" algn="r">
              <a:buFont typeface="Wingdings" panose="05000000000000000000" pitchFamily="2" charset="2"/>
              <a:buChar char="Ø"/>
            </a:pPr>
            <a:r>
              <a:rPr lang="en-IN" dirty="0"/>
              <a:t>We will manually add featured products or automate the process to show a list of best selling products.</a:t>
            </a:r>
            <a:endParaRPr lang="en-IN" dirty="0">
              <a:solidFill>
                <a:srgbClr val="002060"/>
              </a:solidFill>
            </a:endParaRPr>
          </a:p>
        </p:txBody>
      </p:sp>
      <p:sp>
        <p:nvSpPr>
          <p:cNvPr id="14" name="Content Placeholder 2"/>
          <p:cNvSpPr txBox="1">
            <a:spLocks/>
          </p:cNvSpPr>
          <p:nvPr/>
        </p:nvSpPr>
        <p:spPr>
          <a:xfrm>
            <a:off x="5597887" y="1344748"/>
            <a:ext cx="6527260" cy="19131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r">
              <a:buNone/>
            </a:pPr>
            <a:r>
              <a:rPr lang="en-IN" sz="2600" b="1" dirty="0">
                <a:latin typeface="Times New Roman" panose="02020603050405020304" pitchFamily="18" charset="0"/>
                <a:cs typeface="Times New Roman" panose="02020603050405020304" pitchFamily="18" charset="0"/>
              </a:rPr>
              <a:t>6.  </a:t>
            </a:r>
            <a:r>
              <a:rPr lang="en-IN" sz="2400" b="1" dirty="0">
                <a:latin typeface="Times New Roman" panose="02020603050405020304" pitchFamily="18" charset="0"/>
                <a:cs typeface="Times New Roman" panose="02020603050405020304" pitchFamily="18" charset="0"/>
              </a:rPr>
              <a:t>Call to Action Buttons to push people to product collections and important sales pages</a:t>
            </a:r>
            <a:endParaRPr lang="en-IN" sz="2600" b="1" dirty="0">
              <a:latin typeface="Times New Roman" panose="02020603050405020304" pitchFamily="18" charset="0"/>
              <a:cs typeface="Times New Roman" panose="02020603050405020304" pitchFamily="18" charset="0"/>
            </a:endParaRPr>
          </a:p>
          <a:p>
            <a:pPr lvl="1" algn="r">
              <a:buFont typeface="Wingdings" panose="05000000000000000000" pitchFamily="2" charset="2"/>
              <a:buChar char="Ø"/>
            </a:pPr>
            <a:r>
              <a:rPr lang="en-IN" sz="2000" dirty="0"/>
              <a:t>Include important product categories and relevant Call To Action buttons here. We will also provide links to sales and special offers pages.</a:t>
            </a:r>
            <a:endParaRPr lang="en-IN" sz="2000" dirty="0">
              <a:solidFill>
                <a:srgbClr val="002060"/>
              </a:solidFill>
            </a:endParaRPr>
          </a:p>
        </p:txBody>
      </p:sp>
      <p:sp>
        <p:nvSpPr>
          <p:cNvPr id="22" name="Content Placeholder 2"/>
          <p:cNvSpPr txBox="1">
            <a:spLocks/>
          </p:cNvSpPr>
          <p:nvPr/>
        </p:nvSpPr>
        <p:spPr>
          <a:xfrm>
            <a:off x="5743575" y="4989377"/>
            <a:ext cx="6381572" cy="14697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8.   </a:t>
            </a:r>
            <a:r>
              <a:rPr lang="en-IN" sz="2400" b="1" dirty="0">
                <a:latin typeface="Times New Roman" panose="02020603050405020304" pitchFamily="18" charset="0"/>
                <a:cs typeface="Times New Roman" panose="02020603050405020304" pitchFamily="18" charset="0"/>
              </a:rPr>
              <a:t>Recommended items</a:t>
            </a:r>
          </a:p>
          <a:p>
            <a:pPr lvl="1" algn="r">
              <a:buFont typeface="Wingdings" panose="05000000000000000000" pitchFamily="2" charset="2"/>
              <a:buChar char="Ø"/>
            </a:pPr>
            <a:r>
              <a:rPr lang="en-IN" sz="2000" dirty="0"/>
              <a:t>We can show potential customers items based on their search or purchasing history. This is a very effective way to increase sales.</a:t>
            </a:r>
            <a:endParaRPr lang="en-IN" sz="2200" b="1" dirty="0">
              <a:latin typeface="Times New Roman" panose="02020603050405020304" pitchFamily="18" charset="0"/>
              <a:cs typeface="Times New Roman" panose="02020603050405020304" pitchFamily="18" charset="0"/>
            </a:endParaRPr>
          </a:p>
        </p:txBody>
      </p:sp>
      <p:sp>
        <p:nvSpPr>
          <p:cNvPr id="13" name="Title 1"/>
          <p:cNvSpPr txBox="1">
            <a:spLocks/>
          </p:cNvSpPr>
          <p:nvPr/>
        </p:nvSpPr>
        <p:spPr>
          <a:xfrm>
            <a:off x="5597887" y="142064"/>
            <a:ext cx="6527260" cy="828675"/>
          </a:xfrm>
          <a:prstGeom prst="rect">
            <a:avLst/>
          </a:prstGeom>
          <a:effectLst>
            <a:outerShdw blurRad="50800" dist="50800" dir="5880000" sx="72000" sy="72000" algn="ctr" rotWithShape="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b="1" dirty="0">
                <a:solidFill>
                  <a:schemeClr val="bg1"/>
                </a:solidFill>
                <a:effectLst>
                  <a:glow rad="101600">
                    <a:schemeClr val="accent1">
                      <a:satMod val="175000"/>
                      <a:alpha val="40000"/>
                    </a:schemeClr>
                  </a:glow>
                </a:effectLst>
                <a:latin typeface="Roboto" pitchFamily="2" charset="0"/>
                <a:ea typeface="Roboto" pitchFamily="2" charset="0"/>
              </a:rPr>
              <a:t>HOMEPAGE  FEATURES  LIST</a:t>
            </a:r>
            <a:endParaRPr lang="en-IN" sz="2800" dirty="0">
              <a:solidFill>
                <a:schemeClr val="bg1"/>
              </a:solidFill>
              <a:effectLst>
                <a:glow rad="101600">
                  <a:schemeClr val="accent1">
                    <a:satMod val="175000"/>
                    <a:alpha val="40000"/>
                  </a:schemeClr>
                </a:glow>
              </a:effectLst>
              <a:latin typeface="Roboto" pitchFamily="2" charset="0"/>
              <a:ea typeface="Roboto" pitchFamily="2" charset="0"/>
            </a:endParaRPr>
          </a:p>
        </p:txBody>
      </p:sp>
      <p:cxnSp>
        <p:nvCxnSpPr>
          <p:cNvPr id="16" name="Elbow Connector 15"/>
          <p:cNvCxnSpPr/>
          <p:nvPr/>
        </p:nvCxnSpPr>
        <p:spPr>
          <a:xfrm rot="10800000" flipV="1">
            <a:off x="3005847" y="3531140"/>
            <a:ext cx="3093398" cy="29182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9" name="Elbow Connector 18"/>
          <p:cNvCxnSpPr/>
          <p:nvPr/>
        </p:nvCxnSpPr>
        <p:spPr>
          <a:xfrm rot="10800000">
            <a:off x="3044759" y="5038928"/>
            <a:ext cx="5689666" cy="161722"/>
          </a:xfrm>
          <a:prstGeom prst="bentConnector3">
            <a:avLst>
              <a:gd name="adj1" fmla="val 50000"/>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45967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4"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a:bodyPr>
          <a:lstStyle/>
          <a:p>
            <a:r>
              <a:rPr lang="en-IN" sz="2800" b="1" dirty="0">
                <a:solidFill>
                  <a:schemeClr val="bg1"/>
                </a:solidFill>
                <a:effectLst>
                  <a:glow rad="101600">
                    <a:schemeClr val="accent1">
                      <a:satMod val="175000"/>
                      <a:alpha val="40000"/>
                    </a:schemeClr>
                  </a:glow>
                </a:effectLst>
                <a:latin typeface="Roboto" pitchFamily="2" charset="0"/>
                <a:ea typeface="Roboto" pitchFamily="2" charset="0"/>
              </a:rPr>
              <a:t>HOMEPAGE  FEATURES  LIST</a:t>
            </a:r>
            <a:endParaRPr lang="en-IN" sz="2800" dirty="0">
              <a:solidFill>
                <a:schemeClr val="bg1"/>
              </a:solidFill>
              <a:effectLst>
                <a:glow rad="101600">
                  <a:schemeClr val="accent1">
                    <a:satMod val="175000"/>
                    <a:alpha val="40000"/>
                  </a:schemeClr>
                </a:glow>
              </a:effectLst>
              <a:latin typeface="Roboto" pitchFamily="2" charset="0"/>
              <a:ea typeface="Roboto" pitchFamily="2" charset="0"/>
            </a:endParaRPr>
          </a:p>
        </p:txBody>
      </p:sp>
      <p:cxnSp>
        <p:nvCxnSpPr>
          <p:cNvPr id="9" name="Elbow Connector 8"/>
          <p:cNvCxnSpPr/>
          <p:nvPr/>
        </p:nvCxnSpPr>
        <p:spPr>
          <a:xfrm rot="16200000" flipH="1">
            <a:off x="5726522" y="2977263"/>
            <a:ext cx="3091095" cy="2946193"/>
          </a:xfrm>
          <a:prstGeom prst="bentConnector3">
            <a:avLst>
              <a:gd name="adj1" fmla="val -37"/>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 name="Elbow Connector 11"/>
          <p:cNvCxnSpPr/>
          <p:nvPr/>
        </p:nvCxnSpPr>
        <p:spPr>
          <a:xfrm flipV="1">
            <a:off x="3073940" y="385479"/>
            <a:ext cx="4953954" cy="1162894"/>
          </a:xfrm>
          <a:prstGeom prst="bentConnector3">
            <a:avLst>
              <a:gd name="adj1" fmla="val 79651"/>
            </a:avLst>
          </a:prstGeom>
          <a:ln>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205811" y="5047988"/>
            <a:ext cx="6229172" cy="180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534988" indent="-447675">
              <a:buNone/>
            </a:pPr>
            <a:r>
              <a:rPr lang="en-IN" sz="2200" b="1" dirty="0">
                <a:latin typeface="Times New Roman" panose="02020603050405020304" pitchFamily="18" charset="0"/>
                <a:cs typeface="Times New Roman" panose="02020603050405020304" pitchFamily="18" charset="0"/>
              </a:rPr>
              <a:t>12.   Terms and Conditions, Privacy Policy, Sitemap</a:t>
            </a:r>
          </a:p>
          <a:p>
            <a:pPr lvl="1">
              <a:buFont typeface="Wingdings" panose="05000000000000000000" pitchFamily="2" charset="2"/>
              <a:buChar char="Ø"/>
            </a:pPr>
            <a:r>
              <a:rPr lang="en-IN" sz="1800" dirty="0"/>
              <a:t>These standard documents and the sitemap can be placed at the bottom of the page</a:t>
            </a:r>
            <a:endParaRPr lang="en-IN" sz="1800" dirty="0">
              <a:solidFill>
                <a:srgbClr val="002060"/>
              </a:solidFill>
            </a:endParaRPr>
          </a:p>
        </p:txBody>
      </p:sp>
      <p:sp>
        <p:nvSpPr>
          <p:cNvPr id="13" name="Content Placeholder 2"/>
          <p:cNvSpPr txBox="1">
            <a:spLocks/>
          </p:cNvSpPr>
          <p:nvPr/>
        </p:nvSpPr>
        <p:spPr>
          <a:xfrm>
            <a:off x="205811" y="1313437"/>
            <a:ext cx="6229172" cy="1610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200" b="1" dirty="0">
                <a:latin typeface="Times New Roman" panose="02020603050405020304" pitchFamily="18" charset="0"/>
                <a:cs typeface="Times New Roman" panose="02020603050405020304" pitchFamily="18" charset="0"/>
              </a:rPr>
              <a:t>9.   Language Options</a:t>
            </a:r>
          </a:p>
          <a:p>
            <a:pPr lvl="1">
              <a:buFont typeface="Wingdings" panose="05000000000000000000" pitchFamily="2" charset="2"/>
              <a:buChar char="Ø"/>
            </a:pPr>
            <a:r>
              <a:rPr lang="en-IN" sz="1800" dirty="0"/>
              <a:t>Our ecommerce site has multiple versions for different regions, so we will include language options to let users switch between different languages/regions</a:t>
            </a:r>
            <a:endParaRPr lang="en-IN" sz="1800" dirty="0">
              <a:solidFill>
                <a:srgbClr val="002060"/>
              </a:solidFill>
            </a:endParaRPr>
          </a:p>
        </p:txBody>
      </p:sp>
      <p:sp>
        <p:nvSpPr>
          <p:cNvPr id="15" name="Content Placeholder 2"/>
          <p:cNvSpPr txBox="1">
            <a:spLocks/>
          </p:cNvSpPr>
          <p:nvPr/>
        </p:nvSpPr>
        <p:spPr>
          <a:xfrm>
            <a:off x="205811" y="2489677"/>
            <a:ext cx="6229172" cy="1625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indent="-534988">
              <a:buNone/>
            </a:pPr>
            <a:r>
              <a:rPr lang="en-IN" sz="2200" b="1" dirty="0">
                <a:latin typeface="Times New Roman" panose="02020603050405020304" pitchFamily="18" charset="0"/>
                <a:cs typeface="Times New Roman" panose="02020603050405020304" pitchFamily="18" charset="0"/>
              </a:rPr>
              <a:t>10.   FAQ, returns and exchanges, store locator, shipping information, order tracking etc.</a:t>
            </a:r>
          </a:p>
          <a:p>
            <a:pPr lvl="1">
              <a:buFont typeface="Wingdings" panose="05000000000000000000" pitchFamily="2" charset="2"/>
              <a:buChar char="Ø"/>
            </a:pPr>
            <a:r>
              <a:rPr lang="en-IN" sz="1800" dirty="0"/>
              <a:t>These pages are important for our customers. So providing links to them at the footer with a title, something like Customer care can be appropriate.</a:t>
            </a:r>
            <a:endParaRPr lang="en-IN" sz="1800" dirty="0">
              <a:solidFill>
                <a:srgbClr val="002060"/>
              </a:solidFill>
            </a:endParaRPr>
          </a:p>
        </p:txBody>
      </p:sp>
      <p:sp>
        <p:nvSpPr>
          <p:cNvPr id="14" name="Content Placeholder 2"/>
          <p:cNvSpPr txBox="1">
            <a:spLocks/>
          </p:cNvSpPr>
          <p:nvPr/>
        </p:nvSpPr>
        <p:spPr>
          <a:xfrm>
            <a:off x="205811" y="3807453"/>
            <a:ext cx="6229172" cy="173656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sz="2600" b="1" dirty="0">
                <a:latin typeface="Times New Roman" panose="02020603050405020304" pitchFamily="18" charset="0"/>
                <a:cs typeface="Times New Roman" panose="02020603050405020304" pitchFamily="18" charset="0"/>
              </a:rPr>
              <a:t>11.   Contact Us</a:t>
            </a:r>
          </a:p>
          <a:p>
            <a:pPr lvl="1">
              <a:buFont typeface="Wingdings" panose="05000000000000000000" pitchFamily="2" charset="2"/>
              <a:buChar char="Ø"/>
            </a:pPr>
            <a:r>
              <a:rPr lang="en-IN" dirty="0"/>
              <a:t>It’s good to provide several ways to contact our business. Phone, email and inquiry form submission are three common ones.</a:t>
            </a:r>
            <a:br>
              <a:rPr lang="en-IN" dirty="0"/>
            </a:br>
            <a:endParaRPr lang="en-IN" sz="1800" dirty="0">
              <a:solidFill>
                <a:srgbClr val="002060"/>
              </a:solidFill>
            </a:endParaRPr>
          </a:p>
        </p:txBody>
      </p:sp>
      <p:cxnSp>
        <p:nvCxnSpPr>
          <p:cNvPr id="18" name="Elbow Connector 17"/>
          <p:cNvCxnSpPr/>
          <p:nvPr/>
        </p:nvCxnSpPr>
        <p:spPr>
          <a:xfrm>
            <a:off x="2409216" y="4199507"/>
            <a:ext cx="5618678" cy="1826319"/>
          </a:xfrm>
          <a:prstGeom prst="bentConnector3">
            <a:avLst>
              <a:gd name="adj1" fmla="val 86877"/>
            </a:avLst>
          </a:prstGeom>
          <a:ln>
            <a:tailEnd type="triangle"/>
          </a:ln>
        </p:spPr>
        <p:style>
          <a:lnRef idx="3">
            <a:schemeClr val="dk1"/>
          </a:lnRef>
          <a:fillRef idx="0">
            <a:schemeClr val="dk1"/>
          </a:fillRef>
          <a:effectRef idx="2">
            <a:schemeClr val="dk1"/>
          </a:effectRef>
          <a:fontRef idx="minor">
            <a:schemeClr val="tx1"/>
          </a:fontRef>
        </p:style>
      </p:cxnSp>
      <p:cxnSp>
        <p:nvCxnSpPr>
          <p:cNvPr id="21" name="Elbow Connector 20"/>
          <p:cNvCxnSpPr/>
          <p:nvPr/>
        </p:nvCxnSpPr>
        <p:spPr>
          <a:xfrm>
            <a:off x="6352162" y="5628720"/>
            <a:ext cx="2616740" cy="966633"/>
          </a:xfrm>
          <a:prstGeom prst="bentConnector3">
            <a:avLst>
              <a:gd name="adj1" fmla="val 23234"/>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194439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3" grpId="0"/>
      <p:bldP spid="15"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9" name="Elbow Connector 8"/>
          <p:cNvCxnSpPr/>
          <p:nvPr/>
        </p:nvCxnSpPr>
        <p:spPr>
          <a:xfrm rot="10800000" flipV="1">
            <a:off x="4095345" y="1459804"/>
            <a:ext cx="5165388" cy="4668622"/>
          </a:xfrm>
          <a:prstGeom prst="bentConnector3">
            <a:avLst>
              <a:gd name="adj1" fmla="val 90301"/>
            </a:avLst>
          </a:prstGeom>
          <a:ln>
            <a:tailEnd type="triangle"/>
          </a:ln>
        </p:spPr>
        <p:style>
          <a:lnRef idx="3">
            <a:schemeClr val="dk1"/>
          </a:lnRef>
          <a:fillRef idx="0">
            <a:schemeClr val="dk1"/>
          </a:fillRef>
          <a:effectRef idx="2">
            <a:schemeClr val="dk1"/>
          </a:effectRef>
          <a:fontRef idx="minor">
            <a:schemeClr val="tx1"/>
          </a:fontRef>
        </p:style>
      </p:cxnSp>
      <p:cxnSp>
        <p:nvCxnSpPr>
          <p:cNvPr id="12" name="Elbow Connector 11"/>
          <p:cNvCxnSpPr/>
          <p:nvPr/>
        </p:nvCxnSpPr>
        <p:spPr>
          <a:xfrm rot="10800000" flipV="1">
            <a:off x="4095346" y="3015572"/>
            <a:ext cx="5038927" cy="3279773"/>
          </a:xfrm>
          <a:prstGeom prst="bentConnector3">
            <a:avLst>
              <a:gd name="adj1" fmla="val 81853"/>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5674087" y="5088423"/>
            <a:ext cx="6374860" cy="15290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15.  </a:t>
            </a:r>
            <a:r>
              <a:rPr lang="en-IN" sz="2400" b="1" dirty="0">
                <a:latin typeface="Times New Roman" panose="02020603050405020304" pitchFamily="18" charset="0"/>
                <a:cs typeface="Times New Roman" panose="02020603050405020304" pitchFamily="18" charset="0"/>
              </a:rPr>
              <a:t>Live Chat</a:t>
            </a:r>
            <a:endParaRPr lang="en-IN" sz="2600" b="1" dirty="0">
              <a:latin typeface="Times New Roman" panose="02020603050405020304" pitchFamily="18" charset="0"/>
              <a:cs typeface="Times New Roman" panose="02020603050405020304" pitchFamily="18" charset="0"/>
            </a:endParaRPr>
          </a:p>
          <a:p>
            <a:pPr lvl="1" algn="r">
              <a:buFont typeface="Wingdings" panose="05000000000000000000" pitchFamily="2" charset="2"/>
              <a:buChar char="Ø"/>
            </a:pPr>
            <a:r>
              <a:rPr lang="en-IN" dirty="0"/>
              <a:t>Live chat is common on many ecommerce sites nowadays. But to implement and maintain a proper live chat option requires careful planning and resources.</a:t>
            </a:r>
            <a:endParaRPr lang="en-IN" dirty="0">
              <a:solidFill>
                <a:srgbClr val="002060"/>
              </a:solidFill>
            </a:endParaRPr>
          </a:p>
        </p:txBody>
      </p:sp>
      <p:sp>
        <p:nvSpPr>
          <p:cNvPr id="22" name="Content Placeholder 2"/>
          <p:cNvSpPr txBox="1">
            <a:spLocks/>
          </p:cNvSpPr>
          <p:nvPr/>
        </p:nvSpPr>
        <p:spPr>
          <a:xfrm>
            <a:off x="5743575" y="2896710"/>
            <a:ext cx="6381572" cy="189040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14.   </a:t>
            </a:r>
            <a:r>
              <a:rPr lang="en-IN" sz="2400" b="1" dirty="0">
                <a:latin typeface="Times New Roman" panose="02020603050405020304" pitchFamily="18" charset="0"/>
                <a:cs typeface="Times New Roman" panose="02020603050405020304" pitchFamily="18" charset="0"/>
              </a:rPr>
              <a:t>Informative Icons</a:t>
            </a:r>
          </a:p>
          <a:p>
            <a:pPr lvl="1" algn="r">
              <a:buFont typeface="Wingdings" panose="05000000000000000000" pitchFamily="2" charset="2"/>
              <a:buChar char="Ø"/>
            </a:pPr>
            <a:r>
              <a:rPr lang="en-IN" sz="2000" dirty="0"/>
              <a:t>It’s customary to include payment system icons at the bottom of the page. This lets our customers quickly know which payment systems you accept. Providing links to our social media accounts at the bottom of the page lets our customers stay connected with your brand.</a:t>
            </a:r>
            <a:endParaRPr lang="en-IN" sz="2200" b="1" dirty="0">
              <a:latin typeface="Times New Roman" panose="02020603050405020304" pitchFamily="18" charset="0"/>
              <a:cs typeface="Times New Roman" panose="02020603050405020304" pitchFamily="18" charset="0"/>
            </a:endParaRPr>
          </a:p>
        </p:txBody>
      </p:sp>
      <p:sp>
        <p:nvSpPr>
          <p:cNvPr id="13" name="Title 1"/>
          <p:cNvSpPr txBox="1">
            <a:spLocks/>
          </p:cNvSpPr>
          <p:nvPr/>
        </p:nvSpPr>
        <p:spPr>
          <a:xfrm>
            <a:off x="5597887" y="142064"/>
            <a:ext cx="6527260" cy="828675"/>
          </a:xfrm>
          <a:prstGeom prst="rect">
            <a:avLst/>
          </a:prstGeom>
          <a:effectLst>
            <a:outerShdw blurRad="50800" dist="50800" dir="5880000" sx="72000" sy="72000" algn="ctr" rotWithShape="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b="1" dirty="0">
                <a:solidFill>
                  <a:schemeClr val="bg1"/>
                </a:solidFill>
                <a:effectLst>
                  <a:glow rad="101600">
                    <a:schemeClr val="accent1">
                      <a:satMod val="175000"/>
                      <a:alpha val="40000"/>
                    </a:schemeClr>
                  </a:glow>
                </a:effectLst>
                <a:latin typeface="Roboto" pitchFamily="2" charset="0"/>
                <a:ea typeface="Roboto" pitchFamily="2" charset="0"/>
              </a:rPr>
              <a:t>HOMEPAGE  FEATURES  LIST</a:t>
            </a:r>
            <a:endParaRPr lang="en-IN" sz="2800" dirty="0">
              <a:solidFill>
                <a:schemeClr val="bg1"/>
              </a:solidFill>
              <a:effectLst>
                <a:glow rad="101600">
                  <a:schemeClr val="accent1">
                    <a:satMod val="175000"/>
                    <a:alpha val="40000"/>
                  </a:schemeClr>
                </a:glow>
              </a:effectLst>
              <a:latin typeface="Roboto" pitchFamily="2" charset="0"/>
              <a:ea typeface="Roboto" pitchFamily="2" charset="0"/>
            </a:endParaRPr>
          </a:p>
        </p:txBody>
      </p:sp>
      <p:sp>
        <p:nvSpPr>
          <p:cNvPr id="15" name="Content Placeholder 2"/>
          <p:cNvSpPr txBox="1">
            <a:spLocks/>
          </p:cNvSpPr>
          <p:nvPr/>
        </p:nvSpPr>
        <p:spPr>
          <a:xfrm>
            <a:off x="5819775" y="921459"/>
            <a:ext cx="6229172" cy="18083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r">
              <a:buNone/>
            </a:pPr>
            <a:r>
              <a:rPr lang="en-IN" sz="2200" b="1" dirty="0">
                <a:latin typeface="Times New Roman" panose="02020603050405020304" pitchFamily="18" charset="0"/>
                <a:cs typeface="Times New Roman" panose="02020603050405020304" pitchFamily="18" charset="0"/>
              </a:rPr>
              <a:t>13.   Newsletter Signup</a:t>
            </a:r>
          </a:p>
          <a:p>
            <a:pPr lvl="1" algn="r">
              <a:buFont typeface="Wingdings" panose="05000000000000000000" pitchFamily="2" charset="2"/>
              <a:buChar char="Ø"/>
            </a:pPr>
            <a:r>
              <a:rPr lang="en-IN" sz="1800" dirty="0"/>
              <a:t>As a modern ecommerce site, we should have a newsletter signup form that collects our customers’ email addresses. We can send them special offers and inform new product arrivals.</a:t>
            </a:r>
            <a:endParaRPr lang="en-IN" sz="1800" dirty="0">
              <a:solidFill>
                <a:srgbClr val="002060"/>
              </a:solidFill>
            </a:endParaRPr>
          </a:p>
        </p:txBody>
      </p:sp>
      <p:cxnSp>
        <p:nvCxnSpPr>
          <p:cNvPr id="21" name="Elbow Connector 20"/>
          <p:cNvCxnSpPr/>
          <p:nvPr/>
        </p:nvCxnSpPr>
        <p:spPr>
          <a:xfrm rot="10800000" flipV="1">
            <a:off x="4190774" y="5262663"/>
            <a:ext cx="5994087" cy="1354827"/>
          </a:xfrm>
          <a:prstGeom prst="bentConnector3">
            <a:avLst>
              <a:gd name="adj1" fmla="val 80186"/>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210753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down)">
                                      <p:cBhvr>
                                        <p:cTn id="13" dur="500"/>
                                        <p:tgtEl>
                                          <p:spTgt spid="6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22"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a:bodyPr>
          <a:lstStyle/>
          <a:p>
            <a:r>
              <a:rPr lang="en-IN" sz="2800" b="1" dirty="0">
                <a:solidFill>
                  <a:srgbClr val="002060"/>
                </a:solidFill>
                <a:effectLst>
                  <a:glow rad="101600">
                    <a:schemeClr val="accent2">
                      <a:satMod val="175000"/>
                      <a:alpha val="40000"/>
                    </a:schemeClr>
                  </a:glow>
                </a:effectLst>
                <a:latin typeface="Roboto" pitchFamily="2" charset="0"/>
                <a:ea typeface="Roboto" pitchFamily="2" charset="0"/>
              </a:rPr>
              <a:t>CATEGORY  PAGE  FEATURES  LIST</a:t>
            </a:r>
            <a:endParaRPr lang="en-IN" sz="2800" dirty="0">
              <a:solidFill>
                <a:srgbClr val="002060"/>
              </a:solidFill>
              <a:effectLst>
                <a:glow rad="101600">
                  <a:schemeClr val="accent2">
                    <a:satMod val="175000"/>
                    <a:alpha val="40000"/>
                  </a:schemeClr>
                </a:glow>
              </a:effectLst>
              <a:latin typeface="Roboto" pitchFamily="2" charset="0"/>
              <a:ea typeface="Roboto" pitchFamily="2" charset="0"/>
            </a:endParaRPr>
          </a:p>
        </p:txBody>
      </p:sp>
      <p:cxnSp>
        <p:nvCxnSpPr>
          <p:cNvPr id="9" name="Elbow Connector 8"/>
          <p:cNvCxnSpPr/>
          <p:nvPr/>
        </p:nvCxnSpPr>
        <p:spPr>
          <a:xfrm flipV="1">
            <a:off x="4989479" y="2675106"/>
            <a:ext cx="2286810" cy="420522"/>
          </a:xfrm>
          <a:prstGeom prst="bentConnector3">
            <a:avLst>
              <a:gd name="adj1" fmla="val 9211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Elbow Connector 11"/>
          <p:cNvCxnSpPr/>
          <p:nvPr/>
        </p:nvCxnSpPr>
        <p:spPr>
          <a:xfrm flipV="1">
            <a:off x="4252000" y="1545179"/>
            <a:ext cx="2927013" cy="2128"/>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Elbow Connector 26"/>
          <p:cNvCxnSpPr/>
          <p:nvPr/>
        </p:nvCxnSpPr>
        <p:spPr>
          <a:xfrm flipV="1">
            <a:off x="4252000" y="4643948"/>
            <a:ext cx="5154647" cy="878327"/>
          </a:xfrm>
          <a:prstGeom prst="bentConnector3">
            <a:avLst>
              <a:gd name="adj1" fmla="val 100010"/>
            </a:avLst>
          </a:prstGeom>
          <a:ln>
            <a:tailEnd type="triangle"/>
          </a:ln>
        </p:spPr>
        <p:style>
          <a:lnRef idx="3">
            <a:schemeClr val="accent2"/>
          </a:lnRef>
          <a:fillRef idx="0">
            <a:schemeClr val="accent2"/>
          </a:fillRef>
          <a:effectRef idx="2">
            <a:schemeClr val="accent2"/>
          </a:effectRef>
          <a:fontRef idx="minor">
            <a:schemeClr val="tx1"/>
          </a:fontRef>
        </p:style>
      </p:cxnSp>
      <p:sp>
        <p:nvSpPr>
          <p:cNvPr id="61" name="Content Placeholder 2"/>
          <p:cNvSpPr txBox="1">
            <a:spLocks/>
          </p:cNvSpPr>
          <p:nvPr/>
        </p:nvSpPr>
        <p:spPr>
          <a:xfrm>
            <a:off x="205811" y="4981575"/>
            <a:ext cx="6229172" cy="18083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sz="2600" b="1" dirty="0">
                <a:latin typeface="Times New Roman" panose="02020603050405020304" pitchFamily="18" charset="0"/>
                <a:cs typeface="Times New Roman" panose="02020603050405020304" pitchFamily="18" charset="0"/>
              </a:rPr>
              <a:t>3.   Page Description Field</a:t>
            </a:r>
          </a:p>
          <a:p>
            <a:pPr lvl="1">
              <a:buFont typeface="Wingdings" panose="05000000000000000000" pitchFamily="2" charset="2"/>
              <a:buChar char="Ø"/>
            </a:pPr>
            <a:r>
              <a:rPr lang="en-IN" dirty="0"/>
              <a:t>This part, includes a short general description of the category. This is mostly for the search engines.</a:t>
            </a:r>
            <a:endParaRPr lang="en-IN" dirty="0">
              <a:solidFill>
                <a:srgbClr val="002060"/>
              </a:solidFill>
            </a:endParaRPr>
          </a:p>
        </p:txBody>
      </p:sp>
      <p:sp>
        <p:nvSpPr>
          <p:cNvPr id="13" name="Content Placeholder 2"/>
          <p:cNvSpPr txBox="1">
            <a:spLocks/>
          </p:cNvSpPr>
          <p:nvPr/>
        </p:nvSpPr>
        <p:spPr>
          <a:xfrm>
            <a:off x="205811" y="1313437"/>
            <a:ext cx="6229172" cy="16107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600" b="1" dirty="0">
                <a:latin typeface="Times New Roman" panose="02020603050405020304" pitchFamily="18" charset="0"/>
                <a:cs typeface="Times New Roman" panose="02020603050405020304" pitchFamily="18" charset="0"/>
              </a:rPr>
              <a:t>1.   Breadcrumb Navigation</a:t>
            </a:r>
          </a:p>
          <a:p>
            <a:pPr lvl="1">
              <a:buFont typeface="Wingdings" panose="05000000000000000000" pitchFamily="2" charset="2"/>
              <a:buChar char="Ø"/>
            </a:pPr>
            <a:r>
              <a:rPr lang="en-IN" dirty="0"/>
              <a:t>Breadcrumb navigation helps the visitors to easily browse through product categories. </a:t>
            </a:r>
            <a:endParaRPr lang="en-IN" dirty="0">
              <a:solidFill>
                <a:srgbClr val="002060"/>
              </a:solidFill>
            </a:endParaRPr>
          </a:p>
        </p:txBody>
      </p:sp>
      <p:sp>
        <p:nvSpPr>
          <p:cNvPr id="15" name="Content Placeholder 2"/>
          <p:cNvSpPr txBox="1">
            <a:spLocks/>
          </p:cNvSpPr>
          <p:nvPr/>
        </p:nvSpPr>
        <p:spPr>
          <a:xfrm>
            <a:off x="205811" y="2861757"/>
            <a:ext cx="6229172" cy="23230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600" b="1" dirty="0">
                <a:latin typeface="Times New Roman" panose="02020603050405020304" pitchFamily="18" charset="0"/>
                <a:cs typeface="Times New Roman" panose="02020603050405020304" pitchFamily="18" charset="0"/>
              </a:rPr>
              <a:t>2.   Product Filtering and sorting</a:t>
            </a:r>
          </a:p>
          <a:p>
            <a:pPr lvl="1">
              <a:buFont typeface="Wingdings" panose="05000000000000000000" pitchFamily="2" charset="2"/>
              <a:buChar char="Ø"/>
            </a:pPr>
            <a:r>
              <a:rPr lang="en-IN" dirty="0"/>
              <a:t>Product filtering allows customers to filter products based on different attributes. For example gender, size, </a:t>
            </a:r>
            <a:r>
              <a:rPr lang="en-IN" dirty="0" err="1"/>
              <a:t>color</a:t>
            </a:r>
            <a:r>
              <a:rPr lang="en-IN" dirty="0"/>
              <a:t>, Tribe etc. as its filtering options. The sorting allows viewing products on ascending or descending order of price and arrival.</a:t>
            </a:r>
            <a:endParaRPr lang="en-IN" dirty="0">
              <a:solidFill>
                <a:srgbClr val="002060"/>
              </a:solidFill>
            </a:endParaRPr>
          </a:p>
        </p:txBody>
      </p:sp>
    </p:spTree>
    <p:extLst>
      <p:ext uri="{BB962C8B-B14F-4D97-AF65-F5344CB8AC3E}">
        <p14:creationId xmlns:p14="http://schemas.microsoft.com/office/powerpoint/2010/main" val="28564843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a:bodyPr>
          <a:lstStyle/>
          <a:p>
            <a:r>
              <a:rPr lang="en-IN" sz="2800" b="1" dirty="0">
                <a:solidFill>
                  <a:srgbClr val="C00000"/>
                </a:solidFill>
                <a:effectLst>
                  <a:glow rad="63500">
                    <a:schemeClr val="accent1">
                      <a:satMod val="175000"/>
                      <a:alpha val="40000"/>
                    </a:schemeClr>
                  </a:glow>
                </a:effectLst>
                <a:latin typeface="Roboto" pitchFamily="2" charset="0"/>
                <a:ea typeface="Roboto" pitchFamily="2" charset="0"/>
              </a:rPr>
              <a:t>PRODUCT  PAGE  FEATURES  LIST</a:t>
            </a:r>
            <a:endParaRPr lang="en-IN" sz="2800" dirty="0">
              <a:solidFill>
                <a:srgbClr val="C00000"/>
              </a:solidFill>
              <a:effectLst>
                <a:glow rad="63500">
                  <a:schemeClr val="accent1">
                    <a:satMod val="175000"/>
                    <a:alpha val="40000"/>
                  </a:schemeClr>
                </a:glow>
              </a:effectLst>
              <a:latin typeface="Roboto" pitchFamily="2" charset="0"/>
              <a:ea typeface="Roboto" pitchFamily="2" charset="0"/>
            </a:endParaRPr>
          </a:p>
        </p:txBody>
      </p:sp>
      <p:sp>
        <p:nvSpPr>
          <p:cNvPr id="3" name="Content Placeholder 2"/>
          <p:cNvSpPr>
            <a:spLocks noGrp="1"/>
          </p:cNvSpPr>
          <p:nvPr>
            <p:ph idx="1"/>
          </p:nvPr>
        </p:nvSpPr>
        <p:spPr>
          <a:xfrm>
            <a:off x="205811" y="1304924"/>
            <a:ext cx="6229172" cy="457201"/>
          </a:xfrm>
        </p:spPr>
        <p:txBody>
          <a:bodyPr>
            <a:normAutofit/>
          </a:bodyPr>
          <a:lstStyle/>
          <a:p>
            <a:pPr marL="0" indent="0">
              <a:buNone/>
            </a:pPr>
            <a:r>
              <a:rPr lang="en-IN" sz="2600" b="1" dirty="0">
                <a:latin typeface="Times New Roman" panose="02020603050405020304" pitchFamily="18" charset="0"/>
                <a:cs typeface="Times New Roman" panose="02020603050405020304" pitchFamily="18" charset="0"/>
              </a:rPr>
              <a:t>1.   Product Title</a:t>
            </a:r>
            <a:endParaRPr lang="en-IN" sz="1600" b="1"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cxnSp>
        <p:nvCxnSpPr>
          <p:cNvPr id="9" name="Elbow Connector 8"/>
          <p:cNvCxnSpPr/>
          <p:nvPr/>
        </p:nvCxnSpPr>
        <p:spPr>
          <a:xfrm flipV="1">
            <a:off x="2781300" y="1133475"/>
            <a:ext cx="6934200" cy="381001"/>
          </a:xfrm>
          <a:prstGeom prst="bentConnector3">
            <a:avLst>
              <a:gd name="adj1" fmla="val 96291"/>
            </a:avLst>
          </a:prstGeom>
          <a:ln>
            <a:tailEnd type="triangle"/>
          </a:ln>
        </p:spPr>
        <p:style>
          <a:lnRef idx="3">
            <a:schemeClr val="dk1"/>
          </a:lnRef>
          <a:fillRef idx="0">
            <a:schemeClr val="dk1"/>
          </a:fillRef>
          <a:effectRef idx="2">
            <a:schemeClr val="dk1"/>
          </a:effectRef>
          <a:fontRef idx="minor">
            <a:schemeClr val="tx1"/>
          </a:fontRef>
        </p:style>
      </p:cxnSp>
      <p:cxnSp>
        <p:nvCxnSpPr>
          <p:cNvPr id="12" name="Elbow Connector 11"/>
          <p:cNvCxnSpPr/>
          <p:nvPr/>
        </p:nvCxnSpPr>
        <p:spPr>
          <a:xfrm flipV="1">
            <a:off x="2695575" y="1847851"/>
            <a:ext cx="4791075" cy="742949"/>
          </a:xfrm>
          <a:prstGeom prst="bentConnector3">
            <a:avLst>
              <a:gd name="adj1" fmla="val 95328"/>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7" name="Elbow Connector 26"/>
          <p:cNvCxnSpPr/>
          <p:nvPr/>
        </p:nvCxnSpPr>
        <p:spPr>
          <a:xfrm flipV="1">
            <a:off x="2877671" y="1695450"/>
            <a:ext cx="7456954" cy="1540810"/>
          </a:xfrm>
          <a:prstGeom prst="bentConnector3">
            <a:avLst>
              <a:gd name="adj1" fmla="val 99944"/>
            </a:avLst>
          </a:prstGeom>
          <a:ln>
            <a:tailEnd type="triangle"/>
          </a:ln>
        </p:spPr>
        <p:style>
          <a:lnRef idx="3">
            <a:schemeClr val="dk1"/>
          </a:lnRef>
          <a:fillRef idx="0">
            <a:schemeClr val="dk1"/>
          </a:fillRef>
          <a:effectRef idx="2">
            <a:schemeClr val="dk1"/>
          </a:effectRef>
          <a:fontRef idx="minor">
            <a:schemeClr val="tx1"/>
          </a:fontRef>
        </p:style>
      </p:cxnSp>
      <p:cxnSp>
        <p:nvCxnSpPr>
          <p:cNvPr id="34" name="Elbow Connector 33"/>
          <p:cNvCxnSpPr/>
          <p:nvPr/>
        </p:nvCxnSpPr>
        <p:spPr>
          <a:xfrm flipV="1">
            <a:off x="5743575" y="3505200"/>
            <a:ext cx="2835649" cy="1057276"/>
          </a:xfrm>
          <a:prstGeom prst="bentConnector3">
            <a:avLst>
              <a:gd name="adj1" fmla="val 99634"/>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sp>
        <p:nvSpPr>
          <p:cNvPr id="59" name="Content Placeholder 2"/>
          <p:cNvSpPr txBox="1">
            <a:spLocks/>
          </p:cNvSpPr>
          <p:nvPr/>
        </p:nvSpPr>
        <p:spPr>
          <a:xfrm>
            <a:off x="205811" y="2009775"/>
            <a:ext cx="6229172" cy="7905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4988" indent="-534988">
              <a:buNone/>
            </a:pPr>
            <a:r>
              <a:rPr lang="en-IN" sz="2600" b="1" dirty="0">
                <a:latin typeface="Times New Roman" panose="02020603050405020304" pitchFamily="18" charset="0"/>
                <a:cs typeface="Times New Roman" panose="02020603050405020304" pitchFamily="18" charset="0"/>
              </a:rPr>
              <a:t>2.   Good quality of images with zoom in   functionality</a:t>
            </a:r>
            <a:endParaRPr lang="en-IN" dirty="0">
              <a:solidFill>
                <a:srgbClr val="002060"/>
              </a:solidFill>
            </a:endParaRPr>
          </a:p>
        </p:txBody>
      </p:sp>
      <p:sp>
        <p:nvSpPr>
          <p:cNvPr id="60" name="Content Placeholder 2"/>
          <p:cNvSpPr txBox="1">
            <a:spLocks/>
          </p:cNvSpPr>
          <p:nvPr/>
        </p:nvSpPr>
        <p:spPr>
          <a:xfrm>
            <a:off x="205811" y="2705506"/>
            <a:ext cx="6229172" cy="1331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514350" indent="-514350">
              <a:buAutoNum type="arabicPeriod" startAt="3"/>
            </a:pPr>
            <a:r>
              <a:rPr lang="en-IN" sz="2600" b="1" dirty="0">
                <a:latin typeface="Times New Roman" panose="02020603050405020304" pitchFamily="18" charset="0"/>
                <a:cs typeface="Times New Roman" panose="02020603050405020304" pitchFamily="18" charset="0"/>
              </a:rPr>
              <a:t>Stock </a:t>
            </a:r>
            <a:r>
              <a:rPr lang="en-IN" sz="2600" b="1" dirty="0" err="1">
                <a:latin typeface="Times New Roman" panose="02020603050405020304" pitchFamily="18" charset="0"/>
                <a:cs typeface="Times New Roman" panose="02020603050405020304" pitchFamily="18" charset="0"/>
              </a:rPr>
              <a:t>Notifier</a:t>
            </a:r>
            <a:endParaRPr lang="en-IN" sz="2600" b="1" dirty="0">
              <a:latin typeface="Times New Roman" panose="02020603050405020304" pitchFamily="18" charset="0"/>
              <a:cs typeface="Times New Roman" panose="02020603050405020304" pitchFamily="18" charset="0"/>
            </a:endParaRPr>
          </a:p>
        </p:txBody>
      </p:sp>
      <p:sp>
        <p:nvSpPr>
          <p:cNvPr id="61" name="Content Placeholder 2"/>
          <p:cNvSpPr txBox="1">
            <a:spLocks/>
          </p:cNvSpPr>
          <p:nvPr/>
        </p:nvSpPr>
        <p:spPr>
          <a:xfrm>
            <a:off x="205811" y="3496082"/>
            <a:ext cx="6229172" cy="29989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sz="2600" b="1" dirty="0">
                <a:latin typeface="Times New Roman" panose="02020603050405020304" pitchFamily="18" charset="0"/>
                <a:cs typeface="Times New Roman" panose="02020603050405020304" pitchFamily="18" charset="0"/>
              </a:rPr>
              <a:t>4.   Product Description with detailed historical and cultural significance</a:t>
            </a:r>
          </a:p>
          <a:p>
            <a:pPr lvl="1">
              <a:buFont typeface="Wingdings" panose="05000000000000000000" pitchFamily="2" charset="2"/>
              <a:buChar char="Ø"/>
            </a:pPr>
            <a:r>
              <a:rPr lang="en-IN" dirty="0">
                <a:solidFill>
                  <a:schemeClr val="tx1">
                    <a:lumMod val="95000"/>
                    <a:lumOff val="5000"/>
                  </a:schemeClr>
                </a:solidFill>
              </a:rPr>
              <a:t>Product descriptions and specifications are absolutely essential part of the page. We will include all the essential information a customer may look for and also its historical and cultural significance.</a:t>
            </a:r>
          </a:p>
        </p:txBody>
      </p:sp>
    </p:spTree>
    <p:extLst>
      <p:ext uri="{BB962C8B-B14F-4D97-AF65-F5344CB8AC3E}">
        <p14:creationId xmlns:p14="http://schemas.microsoft.com/office/powerpoint/2010/main" val="52684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9" grpId="0"/>
      <p:bldP spid="60"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64740" y="142875"/>
            <a:ext cx="6527260" cy="828675"/>
          </a:xfrm>
          <a:effectLst>
            <a:outerShdw blurRad="50800" dist="50800" dir="5880000" sx="72000" sy="72000" algn="ctr" rotWithShape="0">
              <a:srgbClr val="000000"/>
            </a:outerShdw>
          </a:effectLst>
        </p:spPr>
        <p:txBody>
          <a:bodyPr>
            <a:normAutofit/>
          </a:bodyPr>
          <a:lstStyle/>
          <a:p>
            <a:pPr algn="r"/>
            <a:r>
              <a:rPr lang="en-IN" sz="2800" b="1" dirty="0">
                <a:solidFill>
                  <a:srgbClr val="C00000"/>
                </a:solidFill>
                <a:effectLst>
                  <a:glow rad="63500">
                    <a:schemeClr val="accent1">
                      <a:satMod val="175000"/>
                      <a:alpha val="40000"/>
                    </a:schemeClr>
                  </a:glow>
                </a:effectLst>
                <a:latin typeface="Roboto" pitchFamily="2" charset="0"/>
                <a:ea typeface="Roboto" pitchFamily="2" charset="0"/>
              </a:rPr>
              <a:t>PRODUCT  PAGE  FEATURES  LIST</a:t>
            </a:r>
            <a:endParaRPr lang="en-IN" sz="2800" dirty="0">
              <a:solidFill>
                <a:srgbClr val="C00000"/>
              </a:solidFill>
              <a:effectLst>
                <a:glow rad="63500">
                  <a:schemeClr val="accent1">
                    <a:satMod val="175000"/>
                    <a:alpha val="40000"/>
                  </a:schemeClr>
                </a:glow>
              </a:effectLst>
              <a:latin typeface="Roboto" pitchFamily="2" charset="0"/>
              <a:ea typeface="Roboto" pitchFamily="2" charset="0"/>
            </a:endParaRPr>
          </a:p>
        </p:txBody>
      </p:sp>
      <p:sp>
        <p:nvSpPr>
          <p:cNvPr id="3" name="Content Placeholder 2"/>
          <p:cNvSpPr>
            <a:spLocks noGrp="1"/>
          </p:cNvSpPr>
          <p:nvPr>
            <p:ph idx="1"/>
          </p:nvPr>
        </p:nvSpPr>
        <p:spPr>
          <a:xfrm>
            <a:off x="5743575" y="1304924"/>
            <a:ext cx="6229172" cy="457201"/>
          </a:xfrm>
        </p:spPr>
        <p:txBody>
          <a:bodyPr>
            <a:normAutofit/>
          </a:bodyPr>
          <a:lstStyle/>
          <a:p>
            <a:pPr marL="0" indent="0" algn="r">
              <a:buNone/>
            </a:pPr>
            <a:r>
              <a:rPr lang="en-IN" sz="2600" b="1" dirty="0">
                <a:latin typeface="Times New Roman" panose="02020603050405020304" pitchFamily="18" charset="0"/>
                <a:cs typeface="Times New Roman" panose="02020603050405020304" pitchFamily="18" charset="0"/>
              </a:rPr>
              <a:t>5.  Pricing information</a:t>
            </a:r>
          </a:p>
          <a:p>
            <a:pPr marL="0" indent="0" algn="r">
              <a:buNone/>
            </a:pP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dirty="0">
              <a:latin typeface="Times New Roman" panose="02020603050405020304" pitchFamily="18" charset="0"/>
              <a:cs typeface="Times New Roman" panose="02020603050405020304" pitchFamily="18" charset="0"/>
            </a:endParaRPr>
          </a:p>
        </p:txBody>
      </p:sp>
      <p:cxnSp>
        <p:nvCxnSpPr>
          <p:cNvPr id="9" name="Elbow Connector 8"/>
          <p:cNvCxnSpPr/>
          <p:nvPr/>
        </p:nvCxnSpPr>
        <p:spPr>
          <a:xfrm rot="10800000" flipV="1">
            <a:off x="3297677" y="1533522"/>
            <a:ext cx="5301576" cy="71541"/>
          </a:xfrm>
          <a:prstGeom prst="bentConnector3">
            <a:avLst>
              <a:gd name="adj1" fmla="val 96055"/>
            </a:avLst>
          </a:prstGeom>
          <a:ln>
            <a:tailEnd type="triangle"/>
          </a:ln>
        </p:spPr>
        <p:style>
          <a:lnRef idx="3">
            <a:schemeClr val="dk1"/>
          </a:lnRef>
          <a:fillRef idx="0">
            <a:schemeClr val="dk1"/>
          </a:fillRef>
          <a:effectRef idx="2">
            <a:schemeClr val="dk1"/>
          </a:effectRef>
          <a:fontRef idx="minor">
            <a:schemeClr val="tx1"/>
          </a:fontRef>
        </p:style>
      </p:cxnSp>
      <p:cxnSp>
        <p:nvCxnSpPr>
          <p:cNvPr id="12" name="Elbow Connector 11"/>
          <p:cNvCxnSpPr/>
          <p:nvPr/>
        </p:nvCxnSpPr>
        <p:spPr>
          <a:xfrm rot="10800000">
            <a:off x="3560327" y="1783000"/>
            <a:ext cx="2684831" cy="493272"/>
          </a:xfrm>
          <a:prstGeom prst="bentConnector3">
            <a:avLst>
              <a:gd name="adj1" fmla="val 9783"/>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27" name="Elbow Connector 26"/>
          <p:cNvCxnSpPr/>
          <p:nvPr/>
        </p:nvCxnSpPr>
        <p:spPr>
          <a:xfrm rot="10800000">
            <a:off x="3916805" y="2020819"/>
            <a:ext cx="4759064" cy="1879972"/>
          </a:xfrm>
          <a:prstGeom prst="bentConnector3">
            <a:avLst>
              <a:gd name="adj1" fmla="val 69827"/>
            </a:avLst>
          </a:prstGeom>
          <a:ln>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5743575" y="3675231"/>
            <a:ext cx="6229172" cy="1529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7.   Product Variables</a:t>
            </a:r>
          </a:p>
          <a:p>
            <a:pPr lvl="1" algn="r">
              <a:buFont typeface="Wingdings" panose="05000000000000000000" pitchFamily="2" charset="2"/>
              <a:buChar char="Ø"/>
            </a:pPr>
            <a:r>
              <a:rPr lang="en-IN" dirty="0"/>
              <a:t>Some variables like colour and size of a physical product should be selectable right from the product page.</a:t>
            </a:r>
            <a:endParaRPr lang="en-IN" dirty="0">
              <a:solidFill>
                <a:srgbClr val="002060"/>
              </a:solidFill>
            </a:endParaRPr>
          </a:p>
        </p:txBody>
      </p:sp>
      <p:sp>
        <p:nvSpPr>
          <p:cNvPr id="14" name="Content Placeholder 2"/>
          <p:cNvSpPr txBox="1">
            <a:spLocks/>
          </p:cNvSpPr>
          <p:nvPr/>
        </p:nvSpPr>
        <p:spPr>
          <a:xfrm>
            <a:off x="5895975" y="1762125"/>
            <a:ext cx="6229172" cy="19131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r">
              <a:buNone/>
            </a:pPr>
            <a:r>
              <a:rPr lang="en-IN" sz="2600" b="1" dirty="0">
                <a:latin typeface="Times New Roman" panose="02020603050405020304" pitchFamily="18" charset="0"/>
                <a:cs typeface="Times New Roman" panose="02020603050405020304" pitchFamily="18" charset="0"/>
              </a:rPr>
              <a:t>6.   A field to change purchase quantities</a:t>
            </a:r>
          </a:p>
          <a:p>
            <a:pPr lvl="1" algn="r">
              <a:buFont typeface="Wingdings" panose="05000000000000000000" pitchFamily="2" charset="2"/>
              <a:buChar char="Ø"/>
            </a:pPr>
            <a:r>
              <a:rPr lang="en-IN" sz="2000" dirty="0"/>
              <a:t>Just below the product price, there will be an option to change the product quantity. That way, the customers can easily select the number of items they want to buy.</a:t>
            </a:r>
            <a:endParaRPr lang="en-IN" sz="2000" dirty="0">
              <a:solidFill>
                <a:srgbClr val="002060"/>
              </a:solidFill>
            </a:endParaRPr>
          </a:p>
        </p:txBody>
      </p:sp>
      <p:sp>
        <p:nvSpPr>
          <p:cNvPr id="22" name="Content Placeholder 2"/>
          <p:cNvSpPr txBox="1">
            <a:spLocks/>
          </p:cNvSpPr>
          <p:nvPr/>
        </p:nvSpPr>
        <p:spPr>
          <a:xfrm>
            <a:off x="5895975" y="5299749"/>
            <a:ext cx="6229172" cy="5141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8.   Add to Cart Button</a:t>
            </a:r>
          </a:p>
        </p:txBody>
      </p:sp>
      <p:cxnSp>
        <p:nvCxnSpPr>
          <p:cNvPr id="23" name="Elbow Connector 22"/>
          <p:cNvCxnSpPr/>
          <p:nvPr/>
        </p:nvCxnSpPr>
        <p:spPr>
          <a:xfrm rot="10800000">
            <a:off x="3611507" y="2267455"/>
            <a:ext cx="5064362" cy="3287748"/>
          </a:xfrm>
          <a:prstGeom prst="bentConnector3">
            <a:avLst>
              <a:gd name="adj1" fmla="val 77659"/>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946808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4"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down)">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1" grpId="0"/>
      <p:bldP spid="14"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a:bodyPr>
          <a:lstStyle/>
          <a:p>
            <a:r>
              <a:rPr lang="en-IN" sz="2800" b="1" dirty="0">
                <a:solidFill>
                  <a:srgbClr val="C00000"/>
                </a:solidFill>
                <a:effectLst>
                  <a:glow rad="63500">
                    <a:schemeClr val="accent1">
                      <a:satMod val="175000"/>
                      <a:alpha val="40000"/>
                    </a:schemeClr>
                  </a:glow>
                </a:effectLst>
                <a:latin typeface="Roboto" pitchFamily="2" charset="0"/>
                <a:ea typeface="Roboto" pitchFamily="2" charset="0"/>
              </a:rPr>
              <a:t>PRODUCT  PAGE  FEATURES  LIST</a:t>
            </a:r>
            <a:endParaRPr lang="en-IN" sz="2800" dirty="0">
              <a:solidFill>
                <a:srgbClr val="C00000"/>
              </a:solidFill>
              <a:effectLst>
                <a:glow rad="63500">
                  <a:schemeClr val="accent1">
                    <a:satMod val="175000"/>
                    <a:alpha val="40000"/>
                  </a:schemeClr>
                </a:glow>
              </a:effectLst>
              <a:latin typeface="Roboto" pitchFamily="2" charset="0"/>
              <a:ea typeface="Roboto" pitchFamily="2" charset="0"/>
            </a:endParaRPr>
          </a:p>
        </p:txBody>
      </p:sp>
      <p:cxnSp>
        <p:nvCxnSpPr>
          <p:cNvPr id="9" name="Elbow Connector 8"/>
          <p:cNvCxnSpPr/>
          <p:nvPr/>
        </p:nvCxnSpPr>
        <p:spPr>
          <a:xfrm>
            <a:off x="3861881" y="1708016"/>
            <a:ext cx="5739319" cy="976818"/>
          </a:xfrm>
          <a:prstGeom prst="bentConnector3">
            <a:avLst>
              <a:gd name="adj1" fmla="val 97627"/>
            </a:avLst>
          </a:prstGeom>
          <a:ln>
            <a:tailEnd type="triangle"/>
          </a:ln>
        </p:spPr>
        <p:style>
          <a:lnRef idx="3">
            <a:schemeClr val="dk1"/>
          </a:lnRef>
          <a:fillRef idx="0">
            <a:schemeClr val="dk1"/>
          </a:fillRef>
          <a:effectRef idx="2">
            <a:schemeClr val="dk1"/>
          </a:effectRef>
          <a:fontRef idx="minor">
            <a:schemeClr val="tx1"/>
          </a:fontRef>
        </p:style>
      </p:cxnSp>
      <p:cxnSp>
        <p:nvCxnSpPr>
          <p:cNvPr id="12" name="Elbow Connector 11"/>
          <p:cNvCxnSpPr/>
          <p:nvPr/>
        </p:nvCxnSpPr>
        <p:spPr>
          <a:xfrm flipV="1">
            <a:off x="5476672" y="3338199"/>
            <a:ext cx="3696511" cy="8511"/>
          </a:xfrm>
          <a:prstGeom prst="bentConnector3">
            <a:avLst>
              <a:gd name="adj1" fmla="val 99737"/>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7" name="Elbow Connector 26"/>
          <p:cNvCxnSpPr/>
          <p:nvPr/>
        </p:nvCxnSpPr>
        <p:spPr>
          <a:xfrm flipV="1">
            <a:off x="3307912" y="4542817"/>
            <a:ext cx="5670718" cy="880732"/>
          </a:xfrm>
          <a:prstGeom prst="bentConnector3">
            <a:avLst>
              <a:gd name="adj1" fmla="val 69727"/>
            </a:avLst>
          </a:prstGeom>
          <a:ln>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205811" y="2743595"/>
            <a:ext cx="6229172" cy="261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sz="2600" b="1" dirty="0">
                <a:latin typeface="Times New Roman" panose="02020603050405020304" pitchFamily="18" charset="0"/>
                <a:cs typeface="Times New Roman" panose="02020603050405020304" pitchFamily="18" charset="0"/>
              </a:rPr>
              <a:t>10.   Consumer Reviews on Products</a:t>
            </a:r>
          </a:p>
          <a:p>
            <a:pPr lvl="1">
              <a:buFont typeface="Wingdings" panose="05000000000000000000" pitchFamily="2" charset="2"/>
              <a:buChar char="Ø"/>
            </a:pPr>
            <a:r>
              <a:rPr lang="en-IN" sz="2000" dirty="0"/>
              <a:t>This part will let the customers read, rate and give reviews to products. As we have shown, the average rating and the number of reviews should also be shown right below the product name above.</a:t>
            </a:r>
            <a:endParaRPr lang="en-IN" sz="2000" dirty="0">
              <a:solidFill>
                <a:srgbClr val="002060"/>
              </a:solidFill>
            </a:endParaRPr>
          </a:p>
        </p:txBody>
      </p:sp>
      <p:sp>
        <p:nvSpPr>
          <p:cNvPr id="14" name="Content Placeholder 2"/>
          <p:cNvSpPr txBox="1">
            <a:spLocks/>
          </p:cNvSpPr>
          <p:nvPr/>
        </p:nvSpPr>
        <p:spPr>
          <a:xfrm>
            <a:off x="205811" y="936289"/>
            <a:ext cx="6229172" cy="211819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9.   Add to Wish List and Compare Button on each product page</a:t>
            </a:r>
          </a:p>
          <a:p>
            <a:pPr lvl="1">
              <a:buFont typeface="Wingdings" panose="05000000000000000000" pitchFamily="2" charset="2"/>
              <a:buChar char="Ø"/>
            </a:pPr>
            <a:r>
              <a:rPr lang="en-IN" sz="2200" dirty="0"/>
              <a:t>Wish list enables the customers to store a product if they want to buy that later. A compare feature can also be very useful for them.</a:t>
            </a:r>
            <a:endParaRPr lang="en-IN" sz="2200" dirty="0">
              <a:solidFill>
                <a:srgbClr val="002060"/>
              </a:solidFill>
            </a:endParaRPr>
          </a:p>
        </p:txBody>
      </p:sp>
      <p:sp>
        <p:nvSpPr>
          <p:cNvPr id="20" name="Content Placeholder 2"/>
          <p:cNvSpPr txBox="1">
            <a:spLocks/>
          </p:cNvSpPr>
          <p:nvPr/>
        </p:nvSpPr>
        <p:spPr>
          <a:xfrm>
            <a:off x="193326" y="4826530"/>
            <a:ext cx="6229172" cy="1793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719138" indent="-719138">
              <a:buNone/>
            </a:pPr>
            <a:r>
              <a:rPr lang="en-IN" b="1" dirty="0">
                <a:latin typeface="Times New Roman" panose="02020603050405020304" pitchFamily="18" charset="0"/>
                <a:cs typeface="Times New Roman" panose="02020603050405020304" pitchFamily="18" charset="0"/>
              </a:rPr>
              <a:t>11.   </a:t>
            </a:r>
            <a:r>
              <a:rPr lang="en-IN" sz="2400" b="1" dirty="0">
                <a:latin typeface="Times New Roman" panose="02020603050405020304" pitchFamily="18" charset="0"/>
                <a:cs typeface="Times New Roman" panose="02020603050405020304" pitchFamily="18" charset="0"/>
              </a:rPr>
              <a:t>Related Products</a:t>
            </a:r>
          </a:p>
          <a:p>
            <a:pPr lvl="1">
              <a:buFont typeface="Wingdings" panose="05000000000000000000" pitchFamily="2" charset="2"/>
              <a:buChar char="Ø"/>
            </a:pPr>
            <a:r>
              <a:rPr lang="en-IN" sz="2200" dirty="0"/>
              <a:t>Include a list of related products at the bottom of the page. This may prompt the customer to find the product that he/she wants.</a:t>
            </a:r>
            <a:endParaRPr lang="en-IN" sz="2200" dirty="0">
              <a:solidFill>
                <a:srgbClr val="002060"/>
              </a:solidFill>
            </a:endParaRPr>
          </a:p>
        </p:txBody>
      </p:sp>
    </p:spTree>
    <p:extLst>
      <p:ext uri="{BB962C8B-B14F-4D97-AF65-F5344CB8AC3E}">
        <p14:creationId xmlns:p14="http://schemas.microsoft.com/office/powerpoint/2010/main" val="2866300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4"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64740" y="142875"/>
            <a:ext cx="6527260" cy="828675"/>
          </a:xfrm>
          <a:effectLst>
            <a:outerShdw blurRad="50800" dist="50800" dir="5880000" sx="72000" sy="72000" algn="ctr" rotWithShape="0">
              <a:srgbClr val="000000"/>
            </a:outerShdw>
          </a:effectLst>
        </p:spPr>
        <p:txBody>
          <a:bodyPr>
            <a:normAutofit/>
          </a:bodyPr>
          <a:lstStyle/>
          <a:p>
            <a:pPr algn="r"/>
            <a:r>
              <a:rPr lang="en-IN" sz="2800" b="1" dirty="0">
                <a:solidFill>
                  <a:schemeClr val="bg1"/>
                </a:solidFill>
                <a:effectLst>
                  <a:glow rad="63500">
                    <a:schemeClr val="accent1">
                      <a:satMod val="175000"/>
                      <a:alpha val="40000"/>
                    </a:schemeClr>
                  </a:glow>
                </a:effectLst>
                <a:latin typeface="Roboto" pitchFamily="2" charset="0"/>
                <a:ea typeface="Roboto" pitchFamily="2" charset="0"/>
              </a:rPr>
              <a:t>CHECKOUT  PAGE  FEATURES  LIST</a:t>
            </a:r>
            <a:endParaRPr lang="en-IN" sz="2800" dirty="0">
              <a:solidFill>
                <a:schemeClr val="bg1"/>
              </a:solidFill>
              <a:effectLst>
                <a:glow rad="63500">
                  <a:schemeClr val="accent1">
                    <a:satMod val="175000"/>
                    <a:alpha val="40000"/>
                  </a:schemeClr>
                </a:glow>
              </a:effectLst>
              <a:latin typeface="Roboto" pitchFamily="2" charset="0"/>
              <a:ea typeface="Roboto" pitchFamily="2" charset="0"/>
            </a:endParaRPr>
          </a:p>
        </p:txBody>
      </p:sp>
      <p:sp>
        <p:nvSpPr>
          <p:cNvPr id="3" name="Content Placeholder 2"/>
          <p:cNvSpPr>
            <a:spLocks noGrp="1"/>
          </p:cNvSpPr>
          <p:nvPr>
            <p:ph idx="1"/>
          </p:nvPr>
        </p:nvSpPr>
        <p:spPr>
          <a:xfrm>
            <a:off x="5743575" y="1304924"/>
            <a:ext cx="6229172" cy="457201"/>
          </a:xfrm>
        </p:spPr>
        <p:txBody>
          <a:bodyPr>
            <a:normAutofit/>
          </a:bodyPr>
          <a:lstStyle/>
          <a:p>
            <a:pPr marL="0" indent="0" algn="r">
              <a:buNone/>
            </a:pPr>
            <a:r>
              <a:rPr lang="en-IN" sz="2600" b="1" dirty="0">
                <a:latin typeface="Times New Roman" panose="02020603050405020304" pitchFamily="18" charset="0"/>
                <a:cs typeface="Times New Roman" panose="02020603050405020304" pitchFamily="18" charset="0"/>
              </a:rPr>
              <a:t>1.   Shopping Cart Details</a:t>
            </a:r>
          </a:p>
          <a:p>
            <a:pPr marL="0" indent="0" algn="r">
              <a:buNone/>
            </a:pP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dirty="0">
              <a:latin typeface="Times New Roman" panose="02020603050405020304" pitchFamily="18" charset="0"/>
              <a:cs typeface="Times New Roman" panose="02020603050405020304" pitchFamily="18" charset="0"/>
            </a:endParaRPr>
          </a:p>
        </p:txBody>
      </p:sp>
      <p:cxnSp>
        <p:nvCxnSpPr>
          <p:cNvPr id="9" name="Elbow Connector 8"/>
          <p:cNvCxnSpPr/>
          <p:nvPr/>
        </p:nvCxnSpPr>
        <p:spPr>
          <a:xfrm rot="10800000" flipV="1">
            <a:off x="5116749" y="1533523"/>
            <a:ext cx="2801568" cy="1005750"/>
          </a:xfrm>
          <a:prstGeom prst="bentConnector3">
            <a:avLst>
              <a:gd name="adj1" fmla="val 87500"/>
            </a:avLst>
          </a:prstGeom>
          <a:ln>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5515583" y="4995992"/>
            <a:ext cx="6457164" cy="1756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lgn="r">
              <a:buNone/>
            </a:pPr>
            <a:r>
              <a:rPr lang="en-IN" sz="2600" b="1" dirty="0">
                <a:latin typeface="Times New Roman" panose="02020603050405020304" pitchFamily="18" charset="0"/>
                <a:cs typeface="Times New Roman" panose="02020603050405020304" pitchFamily="18" charset="0"/>
              </a:rPr>
              <a:t>4. </a:t>
            </a:r>
            <a:r>
              <a:rPr lang="en-IN" b="1" dirty="0">
                <a:latin typeface="Times New Roman" panose="02020603050405020304" pitchFamily="18" charset="0"/>
                <a:cs typeface="Times New Roman" panose="02020603050405020304" pitchFamily="18" charset="0"/>
              </a:rPr>
              <a:t>Allow items to be saved for later</a:t>
            </a:r>
            <a:endParaRPr lang="en-IN" sz="2600" b="1" dirty="0">
              <a:latin typeface="Times New Roman" panose="02020603050405020304" pitchFamily="18" charset="0"/>
              <a:cs typeface="Times New Roman" panose="02020603050405020304" pitchFamily="18" charset="0"/>
            </a:endParaRPr>
          </a:p>
          <a:p>
            <a:pPr lvl="1" algn="r">
              <a:buFont typeface="Wingdings" panose="05000000000000000000" pitchFamily="2" charset="2"/>
              <a:buChar char="Ø"/>
            </a:pPr>
            <a:r>
              <a:rPr lang="en-IN" sz="2000" dirty="0"/>
              <a:t>If for any reason a customer doesn’t want to go through the payment process at this stage, provide them with a way to store their cart in case they want to come back later.</a:t>
            </a:r>
            <a:endParaRPr lang="en-IN" sz="2000" dirty="0">
              <a:solidFill>
                <a:srgbClr val="002060"/>
              </a:solidFill>
            </a:endParaRPr>
          </a:p>
        </p:txBody>
      </p:sp>
      <p:sp>
        <p:nvSpPr>
          <p:cNvPr id="14" name="Content Placeholder 2"/>
          <p:cNvSpPr txBox="1">
            <a:spLocks/>
          </p:cNvSpPr>
          <p:nvPr/>
        </p:nvSpPr>
        <p:spPr>
          <a:xfrm>
            <a:off x="6634263" y="1762125"/>
            <a:ext cx="5490883" cy="1913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lgn="r">
              <a:buNone/>
            </a:pPr>
            <a:r>
              <a:rPr lang="en-IN" sz="2600" b="1" dirty="0">
                <a:latin typeface="Times New Roman" panose="02020603050405020304" pitchFamily="18" charset="0"/>
                <a:cs typeface="Times New Roman" panose="02020603050405020304" pitchFamily="18" charset="0"/>
              </a:rPr>
              <a:t>2. </a:t>
            </a:r>
            <a:r>
              <a:rPr lang="en-IN" b="1" dirty="0">
                <a:latin typeface="Times New Roman" panose="02020603050405020304" pitchFamily="18" charset="0"/>
                <a:cs typeface="Times New Roman" panose="02020603050405020304" pitchFamily="18" charset="0"/>
              </a:rPr>
              <a:t>Have an option to change the quantity or remove items</a:t>
            </a:r>
            <a:endParaRPr lang="en-IN" sz="2600" b="1" dirty="0">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5895975" y="3337751"/>
            <a:ext cx="6229172" cy="1546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N" sz="2600" b="1" dirty="0">
                <a:latin typeface="Times New Roman" panose="02020603050405020304" pitchFamily="18" charset="0"/>
                <a:cs typeface="Times New Roman" panose="02020603050405020304" pitchFamily="18" charset="0"/>
              </a:rPr>
              <a:t>3.   Final Price</a:t>
            </a:r>
          </a:p>
          <a:p>
            <a:pPr algn="r">
              <a:buFont typeface="Wingdings" panose="05000000000000000000" pitchFamily="2" charset="2"/>
              <a:buChar char="Ø"/>
            </a:pPr>
            <a:r>
              <a:rPr lang="en-IN" sz="2000" dirty="0"/>
              <a:t>Shows the total price the customer has to pay for the current order.</a:t>
            </a:r>
          </a:p>
        </p:txBody>
      </p:sp>
      <p:cxnSp>
        <p:nvCxnSpPr>
          <p:cNvPr id="23" name="Elbow Connector 22"/>
          <p:cNvCxnSpPr/>
          <p:nvPr/>
        </p:nvCxnSpPr>
        <p:spPr>
          <a:xfrm rot="10800000" flipV="1">
            <a:off x="4924743" y="2441643"/>
            <a:ext cx="2244543" cy="896108"/>
          </a:xfrm>
          <a:prstGeom prst="bentConnector3">
            <a:avLst>
              <a:gd name="adj1" fmla="val 50000"/>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16" name="Elbow Connector 15"/>
          <p:cNvCxnSpPr/>
          <p:nvPr/>
        </p:nvCxnSpPr>
        <p:spPr>
          <a:xfrm rot="10800000">
            <a:off x="4272991" y="4693924"/>
            <a:ext cx="2244542" cy="559394"/>
          </a:xfrm>
          <a:prstGeom prst="bentConnector3">
            <a:avLst>
              <a:gd name="adj1" fmla="val 50000"/>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18" name="Elbow Connector 17"/>
          <p:cNvCxnSpPr/>
          <p:nvPr/>
        </p:nvCxnSpPr>
        <p:spPr>
          <a:xfrm rot="10800000" flipV="1">
            <a:off x="5002306" y="3626380"/>
            <a:ext cx="4849906" cy="721503"/>
          </a:xfrm>
          <a:prstGeom prst="bentConnector3">
            <a:avLst>
              <a:gd name="adj1" fmla="val 91405"/>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51450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1" grpId="0"/>
      <p:bldP spid="14"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38136" y="428018"/>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WHAT  IS  E-COMMERCE?</a:t>
            </a:r>
          </a:p>
        </p:txBody>
      </p:sp>
      <p:sp>
        <p:nvSpPr>
          <p:cNvPr id="3" name="Content Placeholder 2"/>
          <p:cNvSpPr txBox="1">
            <a:spLocks/>
          </p:cNvSpPr>
          <p:nvPr/>
        </p:nvSpPr>
        <p:spPr>
          <a:xfrm>
            <a:off x="544749" y="1702340"/>
            <a:ext cx="7859950" cy="4779141"/>
          </a:xfrm>
          <a:prstGeom prst="rect">
            <a:avLst/>
          </a:prstGeom>
          <a:noFill/>
          <a:ln w="38100"/>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sz="3200" dirty="0"/>
              <a:t>E-Commerce, also known as e-Business, or electronic business, is simply the sale and purchase of services and goods over an electronic medium, like the Internet.</a:t>
            </a:r>
          </a:p>
          <a:p>
            <a:pPr marL="0" indent="0" algn="just">
              <a:buNone/>
            </a:pPr>
            <a:endParaRPr lang="en-IN" sz="3200" b="1" dirty="0"/>
          </a:p>
          <a:p>
            <a:r>
              <a:rPr lang="en-IN" sz="3200" dirty="0"/>
              <a:t> We commonly know E-Commerce as online shopping.</a:t>
            </a:r>
          </a:p>
          <a:p>
            <a:pPr marL="0" indent="0" algn="just">
              <a:buNone/>
            </a:pPr>
            <a:endParaRPr lang="en-IN" sz="3200" b="1" dirty="0"/>
          </a:p>
          <a:p>
            <a:pPr algn="just"/>
            <a:r>
              <a:rPr lang="en-IN" sz="3200" dirty="0"/>
              <a:t> It has become so convenient and easy, that anyone can shop for anything right from a living room, with just a few clicks.</a:t>
            </a:r>
            <a:endParaRPr lang="en-IN" sz="3200" b="1" dirty="0">
              <a:effectLst/>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5430" y="2318100"/>
            <a:ext cx="5760732" cy="4319025"/>
          </a:xfrm>
          <a:prstGeom prst="rect">
            <a:avLst/>
          </a:prstGeom>
        </p:spPr>
      </p:pic>
    </p:spTree>
    <p:extLst>
      <p:ext uri="{BB962C8B-B14F-4D97-AF65-F5344CB8AC3E}">
        <p14:creationId xmlns:p14="http://schemas.microsoft.com/office/powerpoint/2010/main" val="4211983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Elbow Connector 11"/>
          <p:cNvCxnSpPr/>
          <p:nvPr/>
        </p:nvCxnSpPr>
        <p:spPr>
          <a:xfrm flipV="1">
            <a:off x="6143273" y="2286000"/>
            <a:ext cx="984134" cy="654690"/>
          </a:xfrm>
          <a:prstGeom prst="bentConnector3">
            <a:avLst>
              <a:gd name="adj1" fmla="val 82793"/>
            </a:avLst>
          </a:prstGeom>
          <a:ln>
            <a:solidFill>
              <a:srgbClr val="7030A0"/>
            </a:solidFill>
            <a:tailEnd type="triangle"/>
          </a:ln>
        </p:spPr>
        <p:style>
          <a:lnRef idx="3">
            <a:schemeClr val="dk1"/>
          </a:lnRef>
          <a:fillRef idx="0">
            <a:schemeClr val="dk1"/>
          </a:fillRef>
          <a:effectRef idx="2">
            <a:schemeClr val="dk1"/>
          </a:effectRef>
          <a:fontRef idx="minor">
            <a:schemeClr val="tx1"/>
          </a:fontRef>
        </p:style>
      </p:cxnSp>
      <p:cxnSp>
        <p:nvCxnSpPr>
          <p:cNvPr id="27" name="Elbow Connector 26"/>
          <p:cNvCxnSpPr/>
          <p:nvPr/>
        </p:nvCxnSpPr>
        <p:spPr>
          <a:xfrm flipV="1">
            <a:off x="5396689" y="3014483"/>
            <a:ext cx="1900582" cy="1196835"/>
          </a:xfrm>
          <a:prstGeom prst="bentConnector3">
            <a:avLst>
              <a:gd name="adj1" fmla="val 82546"/>
            </a:avLst>
          </a:prstGeom>
          <a:ln>
            <a:tailEnd type="triangle"/>
          </a:ln>
        </p:spPr>
        <p:style>
          <a:lnRef idx="3">
            <a:schemeClr val="dk1"/>
          </a:lnRef>
          <a:fillRef idx="0">
            <a:schemeClr val="dk1"/>
          </a:fillRef>
          <a:effectRef idx="2">
            <a:schemeClr val="dk1"/>
          </a:effectRef>
          <a:fontRef idx="minor">
            <a:schemeClr val="tx1"/>
          </a:fontRef>
        </p:style>
      </p:cxnSp>
      <p:sp>
        <p:nvSpPr>
          <p:cNvPr id="61" name="Content Placeholder 2"/>
          <p:cNvSpPr txBox="1">
            <a:spLocks/>
          </p:cNvSpPr>
          <p:nvPr/>
        </p:nvSpPr>
        <p:spPr>
          <a:xfrm>
            <a:off x="205811" y="2359793"/>
            <a:ext cx="6229172" cy="2618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sz="2600" b="1" dirty="0">
                <a:latin typeface="Times New Roman" panose="02020603050405020304" pitchFamily="18" charset="0"/>
                <a:cs typeface="Times New Roman" panose="02020603050405020304" pitchFamily="18" charset="0"/>
              </a:rPr>
              <a:t>6. </a:t>
            </a:r>
            <a:r>
              <a:rPr lang="en-IN" sz="2400" b="1" dirty="0">
                <a:latin typeface="Times New Roman" panose="02020603050405020304" pitchFamily="18" charset="0"/>
                <a:cs typeface="Times New Roman" panose="02020603050405020304" pitchFamily="18" charset="0"/>
              </a:rPr>
              <a:t>Shipping method (offer low shipping cost)</a:t>
            </a:r>
          </a:p>
          <a:p>
            <a:pPr lvl="1">
              <a:buFont typeface="Wingdings" panose="05000000000000000000" pitchFamily="2" charset="2"/>
              <a:buChar char="Ø"/>
            </a:pPr>
            <a:r>
              <a:rPr lang="en-IN" sz="1800" dirty="0"/>
              <a:t>Our customers will find multiple shipping options very convenient. There should be at least one low-cost shipping option.</a:t>
            </a:r>
            <a:endParaRPr lang="en-IN" sz="1800" dirty="0">
              <a:solidFill>
                <a:srgbClr val="002060"/>
              </a:solidFill>
            </a:endParaRPr>
          </a:p>
        </p:txBody>
      </p:sp>
      <p:sp>
        <p:nvSpPr>
          <p:cNvPr id="14" name="Content Placeholder 2"/>
          <p:cNvSpPr txBox="1">
            <a:spLocks/>
          </p:cNvSpPr>
          <p:nvPr/>
        </p:nvSpPr>
        <p:spPr>
          <a:xfrm>
            <a:off x="205811" y="936289"/>
            <a:ext cx="6229172" cy="2118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5. Billing address and Shipping address</a:t>
            </a:r>
          </a:p>
          <a:p>
            <a:pPr lvl="1">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Wish </a:t>
            </a:r>
            <a:r>
              <a:rPr lang="en-IN" sz="2000" dirty="0"/>
              <a:t>list enables the customers to store a product if they want to buy that later. A compare feature can also be very useful for them.</a:t>
            </a:r>
            <a:endParaRPr lang="en-IN" sz="2000" dirty="0">
              <a:solidFill>
                <a:srgbClr val="002060"/>
              </a:solidFill>
            </a:endParaRPr>
          </a:p>
        </p:txBody>
      </p:sp>
      <p:sp>
        <p:nvSpPr>
          <p:cNvPr id="20" name="Content Placeholder 2"/>
          <p:cNvSpPr txBox="1">
            <a:spLocks/>
          </p:cNvSpPr>
          <p:nvPr/>
        </p:nvSpPr>
        <p:spPr>
          <a:xfrm>
            <a:off x="205811" y="3630421"/>
            <a:ext cx="6229172" cy="17931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719138" indent="-719138">
              <a:buNone/>
            </a:pPr>
            <a:r>
              <a:rPr lang="en-IN" b="1" dirty="0">
                <a:latin typeface="Times New Roman" panose="02020603050405020304" pitchFamily="18" charset="0"/>
                <a:cs typeface="Times New Roman" panose="02020603050405020304" pitchFamily="18" charset="0"/>
              </a:rPr>
              <a:t>7.   </a:t>
            </a:r>
            <a:r>
              <a:rPr lang="en-IN" sz="2400" b="1" dirty="0">
                <a:latin typeface="Times New Roman" panose="02020603050405020304" pitchFamily="18" charset="0"/>
                <a:cs typeface="Times New Roman" panose="02020603050405020304" pitchFamily="18" charset="0"/>
              </a:rPr>
              <a:t>An</a:t>
            </a:r>
            <a:r>
              <a:rPr lang="en-IN" b="1" dirty="0">
                <a:latin typeface="Times New Roman" panose="02020603050405020304" pitchFamily="18" charset="0"/>
                <a:cs typeface="Times New Roman" panose="02020603050405020304" pitchFamily="18" charset="0"/>
              </a:rPr>
              <a:t> area to punch in promo codes</a:t>
            </a:r>
            <a:endParaRPr lang="en-IN" sz="2400"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Our business may occasionally provide promo codes to customers. This field is where customers may apply the promo codes to get discounts or other privileges.</a:t>
            </a:r>
            <a:endParaRPr lang="en-IN" sz="2200" dirty="0">
              <a:solidFill>
                <a:srgbClr val="002060"/>
              </a:solidFill>
            </a:endParaRPr>
          </a:p>
        </p:txBody>
      </p:sp>
      <p:sp>
        <p:nvSpPr>
          <p:cNvPr id="10" name="Title 1"/>
          <p:cNvSpPr txBox="1">
            <a:spLocks/>
          </p:cNvSpPr>
          <p:nvPr/>
        </p:nvSpPr>
        <p:spPr>
          <a:xfrm>
            <a:off x="-92277" y="206345"/>
            <a:ext cx="6527260" cy="828675"/>
          </a:xfrm>
          <a:prstGeom prst="rect">
            <a:avLst/>
          </a:prstGeom>
          <a:effectLst>
            <a:outerShdw blurRad="50800" dist="50800" dir="5880000" sx="72000" sy="72000" algn="ctr" rotWithShape="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b="1" dirty="0">
                <a:solidFill>
                  <a:schemeClr val="bg1"/>
                </a:solidFill>
                <a:effectLst>
                  <a:glow rad="63500">
                    <a:schemeClr val="accent1">
                      <a:satMod val="175000"/>
                      <a:alpha val="40000"/>
                    </a:schemeClr>
                  </a:glow>
                </a:effectLst>
                <a:latin typeface="Roboto" pitchFamily="2" charset="0"/>
                <a:ea typeface="Roboto" pitchFamily="2" charset="0"/>
              </a:rPr>
              <a:t>CHECKOUT  PAGE  FEATURES  LIST</a:t>
            </a:r>
            <a:endParaRPr lang="en-IN" sz="2800" dirty="0">
              <a:solidFill>
                <a:schemeClr val="bg1"/>
              </a:solidFill>
              <a:effectLst>
                <a:glow rad="63500">
                  <a:schemeClr val="accent1">
                    <a:satMod val="175000"/>
                    <a:alpha val="40000"/>
                  </a:schemeClr>
                </a:glow>
              </a:effectLst>
              <a:latin typeface="Roboto" pitchFamily="2" charset="0"/>
              <a:ea typeface="Roboto" pitchFamily="2" charset="0"/>
            </a:endParaRPr>
          </a:p>
        </p:txBody>
      </p:sp>
      <p:cxnSp>
        <p:nvCxnSpPr>
          <p:cNvPr id="6" name="Elbow Connector 5"/>
          <p:cNvCxnSpPr/>
          <p:nvPr/>
        </p:nvCxnSpPr>
        <p:spPr>
          <a:xfrm>
            <a:off x="6332706" y="1537733"/>
            <a:ext cx="612843" cy="287773"/>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cxnSp>
        <p:nvCxnSpPr>
          <p:cNvPr id="21" name="Elbow Connector 20"/>
          <p:cNvCxnSpPr/>
          <p:nvPr/>
        </p:nvCxnSpPr>
        <p:spPr>
          <a:xfrm flipV="1">
            <a:off x="6937083" y="1688555"/>
            <a:ext cx="194557" cy="14591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4" name="Elbow Connector 23"/>
          <p:cNvCxnSpPr/>
          <p:nvPr/>
        </p:nvCxnSpPr>
        <p:spPr>
          <a:xfrm>
            <a:off x="6941316" y="1831725"/>
            <a:ext cx="186091" cy="15942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42" name="Content Placeholder 2"/>
          <p:cNvSpPr txBox="1">
            <a:spLocks/>
          </p:cNvSpPr>
          <p:nvPr/>
        </p:nvSpPr>
        <p:spPr>
          <a:xfrm>
            <a:off x="205811" y="4978157"/>
            <a:ext cx="6229172" cy="1793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719138" indent="-719138">
              <a:buNone/>
            </a:pPr>
            <a:r>
              <a:rPr lang="en-IN" b="1" dirty="0">
                <a:latin typeface="Times New Roman" panose="02020603050405020304" pitchFamily="18" charset="0"/>
                <a:cs typeface="Times New Roman" panose="02020603050405020304" pitchFamily="18" charset="0"/>
              </a:rPr>
              <a:t>8.   </a:t>
            </a:r>
            <a:r>
              <a:rPr lang="en-IN" sz="2400" b="1" dirty="0">
                <a:latin typeface="Times New Roman" panose="02020603050405020304" pitchFamily="18" charset="0"/>
                <a:cs typeface="Times New Roman" panose="02020603050405020304" pitchFamily="18" charset="0"/>
              </a:rPr>
              <a:t>Acceptance of all payment methods</a:t>
            </a:r>
          </a:p>
          <a:p>
            <a:pPr lvl="1">
              <a:buFont typeface="Wingdings" panose="05000000000000000000" pitchFamily="2" charset="2"/>
              <a:buChar char="Ø"/>
            </a:pPr>
            <a:r>
              <a:rPr lang="en-IN" sz="2000" dirty="0"/>
              <a:t>Our ecommerce site should accept most of the payment methods that are popular among our customers.</a:t>
            </a:r>
            <a:endParaRPr lang="en-IN" sz="2200" dirty="0">
              <a:solidFill>
                <a:srgbClr val="002060"/>
              </a:solidFill>
            </a:endParaRPr>
          </a:p>
        </p:txBody>
      </p:sp>
      <p:cxnSp>
        <p:nvCxnSpPr>
          <p:cNvPr id="43" name="Elbow Connector 42"/>
          <p:cNvCxnSpPr/>
          <p:nvPr/>
        </p:nvCxnSpPr>
        <p:spPr>
          <a:xfrm flipV="1">
            <a:off x="5484692" y="3655929"/>
            <a:ext cx="2458037" cy="1898166"/>
          </a:xfrm>
          <a:prstGeom prst="bentConnector3">
            <a:avLst>
              <a:gd name="adj1" fmla="val 10033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027032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down)">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4" grpId="0"/>
      <p:bldP spid="20"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811" y="142875"/>
            <a:ext cx="6527260" cy="828675"/>
          </a:xfrm>
          <a:effectLst>
            <a:outerShdw blurRad="50800" dist="50800" dir="5880000" sx="72000" sy="72000" algn="ctr" rotWithShape="0">
              <a:srgbClr val="000000"/>
            </a:outerShdw>
          </a:effectLst>
        </p:spPr>
        <p:txBody>
          <a:bodyPr>
            <a:normAutofit fontScale="90000"/>
          </a:bodyPr>
          <a:lstStyle/>
          <a:p>
            <a:r>
              <a:rPr lang="en-US" sz="2800" b="1" dirty="0">
                <a:solidFill>
                  <a:schemeClr val="bg1"/>
                </a:solidFill>
                <a:effectLst>
                  <a:glow rad="101600">
                    <a:schemeClr val="accent1">
                      <a:satMod val="175000"/>
                      <a:alpha val="40000"/>
                    </a:schemeClr>
                  </a:glow>
                </a:effectLst>
                <a:latin typeface="Roboto" pitchFamily="2" charset="0"/>
                <a:ea typeface="Roboto" pitchFamily="2" charset="0"/>
              </a:rPr>
              <a:t>ORDER COFIRMATION PAGE – E-MAIL </a:t>
            </a:r>
            <a:endParaRPr lang="en-IN" sz="2800" dirty="0">
              <a:solidFill>
                <a:schemeClr val="bg1"/>
              </a:solidFill>
              <a:effectLst>
                <a:glow rad="101600">
                  <a:schemeClr val="accent1">
                    <a:satMod val="175000"/>
                    <a:alpha val="40000"/>
                  </a:schemeClr>
                </a:glow>
              </a:effectLst>
              <a:latin typeface="Roboto" pitchFamily="2" charset="0"/>
              <a:ea typeface="Roboto" pitchFamily="2" charset="0"/>
            </a:endParaRPr>
          </a:p>
        </p:txBody>
      </p:sp>
      <p:cxnSp>
        <p:nvCxnSpPr>
          <p:cNvPr id="9" name="Elbow Connector 8"/>
          <p:cNvCxnSpPr>
            <a:cxnSpLocks/>
          </p:cNvCxnSpPr>
          <p:nvPr/>
        </p:nvCxnSpPr>
        <p:spPr>
          <a:xfrm flipV="1">
            <a:off x="2743200" y="2318909"/>
            <a:ext cx="5067300" cy="927648"/>
          </a:xfrm>
          <a:prstGeom prst="bentConnector3">
            <a:avLst>
              <a:gd name="adj1" fmla="val 91353"/>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12" name="Elbow Connector 11"/>
          <p:cNvCxnSpPr>
            <a:cxnSpLocks/>
          </p:cNvCxnSpPr>
          <p:nvPr/>
        </p:nvCxnSpPr>
        <p:spPr>
          <a:xfrm flipV="1">
            <a:off x="3018683" y="671883"/>
            <a:ext cx="4652117" cy="1647026"/>
          </a:xfrm>
          <a:prstGeom prst="bentConnector3">
            <a:avLst>
              <a:gd name="adj1" fmla="val 88765"/>
            </a:avLst>
          </a:prstGeom>
          <a:ln>
            <a:tailEnd type="triangle"/>
          </a:ln>
        </p:spPr>
        <p:style>
          <a:lnRef idx="3">
            <a:schemeClr val="dk1"/>
          </a:lnRef>
          <a:fillRef idx="0">
            <a:schemeClr val="dk1"/>
          </a:fillRef>
          <a:effectRef idx="2">
            <a:schemeClr val="dk1"/>
          </a:effectRef>
          <a:fontRef idx="minor">
            <a:schemeClr val="tx1"/>
          </a:fontRef>
        </p:style>
      </p:cxnSp>
      <p:sp>
        <p:nvSpPr>
          <p:cNvPr id="13" name="Content Placeholder 2"/>
          <p:cNvSpPr txBox="1">
            <a:spLocks/>
          </p:cNvSpPr>
          <p:nvPr/>
        </p:nvSpPr>
        <p:spPr>
          <a:xfrm>
            <a:off x="205811" y="1313437"/>
            <a:ext cx="6229172" cy="540168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After confirmation of the order an email will be sent to the customer which will contain</a:t>
            </a:r>
            <a:endParaRPr lang="en-IN" dirty="0"/>
          </a:p>
          <a:p>
            <a:pPr lvl="0"/>
            <a:r>
              <a:rPr lang="en-US" b="1" dirty="0"/>
              <a:t>Signed Email: </a:t>
            </a:r>
            <a:r>
              <a:rPr lang="en-US" dirty="0"/>
              <a:t>The email will be duly signed by the one authorized.</a:t>
            </a:r>
          </a:p>
          <a:p>
            <a:pPr lvl="0"/>
            <a:r>
              <a:rPr lang="en-US" b="1" dirty="0"/>
              <a:t>Link to The Product Page: </a:t>
            </a:r>
            <a:r>
              <a:rPr lang="en-US" dirty="0"/>
              <a:t>A link will be provided in the email which will directly open the product page.</a:t>
            </a:r>
            <a:endParaRPr lang="en-IN" dirty="0"/>
          </a:p>
          <a:p>
            <a:pPr lvl="0"/>
            <a:r>
              <a:rPr lang="en-US" b="1" dirty="0"/>
              <a:t>Order Status:</a:t>
            </a:r>
            <a:r>
              <a:rPr lang="en-US" dirty="0"/>
              <a:t> A link to check the shipment status of the product will be provided in the email.</a:t>
            </a:r>
          </a:p>
          <a:p>
            <a:pPr lvl="0"/>
            <a:r>
              <a:rPr lang="en-US" b="1" dirty="0"/>
              <a:t>View/Manage Order and Cancel Order buttons: </a:t>
            </a:r>
            <a:r>
              <a:rPr lang="en-US" dirty="0"/>
              <a:t>Links to the website to vie/manage order and cancel order.</a:t>
            </a:r>
            <a:endParaRPr lang="en-IN" dirty="0"/>
          </a:p>
          <a:p>
            <a:pPr lvl="0"/>
            <a:r>
              <a:rPr lang="en-US" b="1" dirty="0"/>
              <a:t>Details on the tribes:</a:t>
            </a:r>
            <a:r>
              <a:rPr lang="en-US" dirty="0"/>
              <a:t> The email will contain a complete detail of the tribe producing the particular product and would ask the customer for a donation for the upliftment of the tribes (as an NGO service).</a:t>
            </a:r>
            <a:endParaRPr lang="en-IN" dirty="0"/>
          </a:p>
        </p:txBody>
      </p:sp>
      <p:cxnSp>
        <p:nvCxnSpPr>
          <p:cNvPr id="18" name="Elbow Connector 11">
            <a:extLst>
              <a:ext uri="{FF2B5EF4-FFF2-40B4-BE49-F238E27FC236}">
                <a16:creationId xmlns:a16="http://schemas.microsoft.com/office/drawing/2014/main" id="{87CF67CB-C26B-4717-87CC-B5C10FE29BFC}"/>
              </a:ext>
            </a:extLst>
          </p:cNvPr>
          <p:cNvCxnSpPr>
            <a:cxnSpLocks/>
          </p:cNvCxnSpPr>
          <p:nvPr/>
        </p:nvCxnSpPr>
        <p:spPr>
          <a:xfrm flipV="1">
            <a:off x="5831555" y="2057400"/>
            <a:ext cx="3718845" cy="1709309"/>
          </a:xfrm>
          <a:prstGeom prst="bentConnector3">
            <a:avLst>
              <a:gd name="adj1" fmla="val 95420"/>
            </a:avLst>
          </a:prstGeom>
          <a:ln>
            <a:tailEnd type="triangle"/>
          </a:ln>
        </p:spPr>
        <p:style>
          <a:lnRef idx="3">
            <a:schemeClr val="dk1"/>
          </a:lnRef>
          <a:fillRef idx="0">
            <a:schemeClr val="dk1"/>
          </a:fillRef>
          <a:effectRef idx="2">
            <a:schemeClr val="dk1"/>
          </a:effectRef>
          <a:fontRef idx="minor">
            <a:schemeClr val="tx1"/>
          </a:fontRef>
        </p:style>
      </p:cxnSp>
      <p:cxnSp>
        <p:nvCxnSpPr>
          <p:cNvPr id="21" name="Elbow Connector 8">
            <a:extLst>
              <a:ext uri="{FF2B5EF4-FFF2-40B4-BE49-F238E27FC236}">
                <a16:creationId xmlns:a16="http://schemas.microsoft.com/office/drawing/2014/main" id="{854DFBDC-9ED0-43E1-A78D-7D88AE5E117B}"/>
              </a:ext>
            </a:extLst>
          </p:cNvPr>
          <p:cNvCxnSpPr>
            <a:cxnSpLocks/>
          </p:cNvCxnSpPr>
          <p:nvPr/>
        </p:nvCxnSpPr>
        <p:spPr>
          <a:xfrm flipV="1">
            <a:off x="5459042" y="2660796"/>
            <a:ext cx="4904158" cy="1855296"/>
          </a:xfrm>
          <a:prstGeom prst="bentConnector3">
            <a:avLst>
              <a:gd name="adj1" fmla="val 100498"/>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24" name="Elbow Connector 11">
            <a:extLst>
              <a:ext uri="{FF2B5EF4-FFF2-40B4-BE49-F238E27FC236}">
                <a16:creationId xmlns:a16="http://schemas.microsoft.com/office/drawing/2014/main" id="{9B614C1D-950A-4779-A1CC-D5AA457BA834}"/>
              </a:ext>
            </a:extLst>
          </p:cNvPr>
          <p:cNvCxnSpPr>
            <a:cxnSpLocks/>
          </p:cNvCxnSpPr>
          <p:nvPr/>
        </p:nvCxnSpPr>
        <p:spPr>
          <a:xfrm flipV="1">
            <a:off x="5811377" y="5119488"/>
            <a:ext cx="3116723" cy="618040"/>
          </a:xfrm>
          <a:prstGeom prst="bentConnector3">
            <a:avLst>
              <a:gd name="adj1" fmla="val 8178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55202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64740" y="142875"/>
            <a:ext cx="6527260" cy="828675"/>
          </a:xfrm>
          <a:effectLst>
            <a:outerShdw blurRad="50800" dist="50800" dir="5880000" sx="72000" sy="72000" algn="ctr" rotWithShape="0">
              <a:srgbClr val="000000"/>
            </a:outerShdw>
          </a:effectLst>
        </p:spPr>
        <p:txBody>
          <a:bodyPr>
            <a:normAutofit/>
          </a:bodyPr>
          <a:lstStyle/>
          <a:p>
            <a:pPr algn="r"/>
            <a:r>
              <a:rPr lang="en-IN" sz="2800" b="1" dirty="0">
                <a:ln w="9525">
                  <a:solidFill>
                    <a:schemeClr val="bg1"/>
                  </a:solidFill>
                  <a:prstDash val="solid"/>
                </a:ln>
                <a:effectLst>
                  <a:glow rad="101600">
                    <a:schemeClr val="accent2">
                      <a:satMod val="175000"/>
                      <a:alpha val="40000"/>
                    </a:schemeClr>
                  </a:glow>
                </a:effectLst>
                <a:latin typeface="Roboto" pitchFamily="2" charset="0"/>
                <a:ea typeface="Roboto" pitchFamily="2" charset="0"/>
              </a:rPr>
              <a:t>BACK-END FEATURES</a:t>
            </a:r>
          </a:p>
        </p:txBody>
      </p:sp>
      <p:sp>
        <p:nvSpPr>
          <p:cNvPr id="3" name="Content Placeholder 2"/>
          <p:cNvSpPr>
            <a:spLocks noGrp="1"/>
          </p:cNvSpPr>
          <p:nvPr>
            <p:ph idx="1"/>
          </p:nvPr>
        </p:nvSpPr>
        <p:spPr>
          <a:xfrm>
            <a:off x="5743575" y="1304924"/>
            <a:ext cx="6229172" cy="1242252"/>
          </a:xfrm>
        </p:spPr>
        <p:txBody>
          <a:bodyPr>
            <a:normAutofit lnSpcReduction="10000"/>
          </a:bodyPr>
          <a:lstStyle/>
          <a:p>
            <a:pPr marL="457200" indent="-457200" algn="r">
              <a:buAutoNum type="arabicPeriod"/>
            </a:pPr>
            <a:r>
              <a:rPr lang="en-IN" sz="2600" b="1" dirty="0">
                <a:latin typeface="Times New Roman" panose="02020603050405020304" pitchFamily="18" charset="0"/>
                <a:cs typeface="Times New Roman" panose="02020603050405020304" pitchFamily="18" charset="0"/>
              </a:rPr>
              <a:t>Administrator Management</a:t>
            </a:r>
          </a:p>
          <a:p>
            <a:pPr lvl="1" algn="r">
              <a:buFont typeface="Wingdings" panose="05000000000000000000" pitchFamily="2" charset="2"/>
              <a:buChar char="Ø"/>
            </a:pPr>
            <a:r>
              <a:rPr lang="en-IN" sz="2000" dirty="0"/>
              <a:t>Usually, a website will have a number of managers. We as the owner should be able to decide who can access which part.</a:t>
            </a:r>
            <a:endParaRPr lang="en-IN" sz="2000" b="1" dirty="0"/>
          </a:p>
          <a:p>
            <a:pPr marL="514350" indent="-514350" algn="r">
              <a:buAutoNum type="arabicPeriod"/>
            </a:pP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dirty="0">
              <a:latin typeface="Times New Roman" panose="02020603050405020304" pitchFamily="18" charset="0"/>
              <a:cs typeface="Times New Roman" panose="02020603050405020304" pitchFamily="18" charset="0"/>
            </a:endParaRPr>
          </a:p>
        </p:txBody>
      </p:sp>
      <p:cxnSp>
        <p:nvCxnSpPr>
          <p:cNvPr id="9" name="Elbow Connector 8"/>
          <p:cNvCxnSpPr/>
          <p:nvPr/>
        </p:nvCxnSpPr>
        <p:spPr>
          <a:xfrm rot="10800000" flipV="1">
            <a:off x="1128409" y="1473283"/>
            <a:ext cx="6298850" cy="530614"/>
          </a:xfrm>
          <a:prstGeom prst="bentConnector3">
            <a:avLst>
              <a:gd name="adj1" fmla="val 86292"/>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Content Placeholder 2"/>
          <p:cNvSpPr txBox="1">
            <a:spLocks/>
          </p:cNvSpPr>
          <p:nvPr/>
        </p:nvSpPr>
        <p:spPr>
          <a:xfrm>
            <a:off x="6634263" y="2603244"/>
            <a:ext cx="5490883" cy="191310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r">
              <a:buAutoNum type="arabicPeriod" startAt="2"/>
            </a:pPr>
            <a:r>
              <a:rPr lang="en-IN" sz="2600" b="1" dirty="0">
                <a:latin typeface="Times New Roman" panose="02020603050405020304" pitchFamily="18" charset="0"/>
                <a:cs typeface="Times New Roman" panose="02020603050405020304" pitchFamily="18" charset="0"/>
              </a:rPr>
              <a:t>Store Management</a:t>
            </a:r>
          </a:p>
          <a:p>
            <a:pPr lvl="1" algn="r">
              <a:buFont typeface="Wingdings" panose="05000000000000000000" pitchFamily="2" charset="2"/>
              <a:buChar char="Ø"/>
            </a:pPr>
            <a:r>
              <a:rPr lang="en-IN" sz="2000" dirty="0"/>
              <a:t>Product specifications, like – categories, colours, descriptions, sizes etc. should be very easily editable from the backend of our site without assistance from a developer. We should also be able to select the featured products.</a:t>
            </a:r>
            <a:endParaRPr lang="en-IN" sz="2200" b="1" dirty="0">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5846323" y="4512325"/>
            <a:ext cx="6278824" cy="2014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N" sz="2600" b="1" dirty="0">
                <a:latin typeface="Times New Roman" panose="02020603050405020304" pitchFamily="18" charset="0"/>
                <a:cs typeface="Times New Roman" panose="02020603050405020304" pitchFamily="18" charset="0"/>
              </a:rPr>
              <a:t>3. Order and shipping Management</a:t>
            </a:r>
          </a:p>
          <a:p>
            <a:pPr lvl="1" algn="r">
              <a:buFont typeface="Wingdings" panose="05000000000000000000" pitchFamily="2" charset="2"/>
              <a:buChar char="Ø"/>
            </a:pPr>
            <a:r>
              <a:rPr lang="en-IN" sz="2000" dirty="0"/>
              <a:t>At any certain time, an ecommerce site will obviously have lots of orders in the process at different stages. It also needs to handle different shipment processes. All of these should be easily manageable from backend.</a:t>
            </a:r>
          </a:p>
        </p:txBody>
      </p:sp>
      <p:cxnSp>
        <p:nvCxnSpPr>
          <p:cNvPr id="23" name="Elbow Connector 22"/>
          <p:cNvCxnSpPr/>
          <p:nvPr/>
        </p:nvCxnSpPr>
        <p:spPr>
          <a:xfrm rot="10800000">
            <a:off x="1095637" y="2374104"/>
            <a:ext cx="7762524" cy="437190"/>
          </a:xfrm>
          <a:prstGeom prst="bentConnector3">
            <a:avLst>
              <a:gd name="adj1" fmla="val 50000"/>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18" name="Elbow Connector 17"/>
          <p:cNvCxnSpPr/>
          <p:nvPr/>
        </p:nvCxnSpPr>
        <p:spPr>
          <a:xfrm rot="10800000">
            <a:off x="1094726" y="2880550"/>
            <a:ext cx="5831368" cy="1839826"/>
          </a:xfrm>
          <a:prstGeom prst="bentConnector3">
            <a:avLst>
              <a:gd name="adj1" fmla="val 6618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212491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12" name="Elbow Connector 11"/>
          <p:cNvCxnSpPr/>
          <p:nvPr/>
        </p:nvCxnSpPr>
        <p:spPr>
          <a:xfrm>
            <a:off x="4633885" y="1505045"/>
            <a:ext cx="2496489" cy="259919"/>
          </a:xfrm>
          <a:prstGeom prst="bentConnector3">
            <a:avLst>
              <a:gd name="adj1" fmla="val 99876"/>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Elbow Connector 26"/>
          <p:cNvCxnSpPr/>
          <p:nvPr/>
        </p:nvCxnSpPr>
        <p:spPr>
          <a:xfrm flipV="1">
            <a:off x="4180732" y="2250731"/>
            <a:ext cx="2696723" cy="932939"/>
          </a:xfrm>
          <a:prstGeom prst="bentConnector3">
            <a:avLst>
              <a:gd name="adj1" fmla="val 94008"/>
            </a:avLst>
          </a:prstGeom>
          <a:ln>
            <a:tailEnd type="triangle"/>
          </a:ln>
        </p:spPr>
        <p:style>
          <a:lnRef idx="3">
            <a:schemeClr val="accent2"/>
          </a:lnRef>
          <a:fillRef idx="0">
            <a:schemeClr val="accent2"/>
          </a:fillRef>
          <a:effectRef idx="2">
            <a:schemeClr val="accent2"/>
          </a:effectRef>
          <a:fontRef idx="minor">
            <a:schemeClr val="tx1"/>
          </a:fontRef>
        </p:style>
      </p:cxnSp>
      <p:sp>
        <p:nvSpPr>
          <p:cNvPr id="61" name="Content Placeholder 2"/>
          <p:cNvSpPr txBox="1">
            <a:spLocks/>
          </p:cNvSpPr>
          <p:nvPr/>
        </p:nvSpPr>
        <p:spPr>
          <a:xfrm>
            <a:off x="205811" y="2916763"/>
            <a:ext cx="6229172" cy="1766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447675">
              <a:buNone/>
            </a:pPr>
            <a:r>
              <a:rPr lang="en-IN" sz="2600" b="1" dirty="0">
                <a:latin typeface="Times New Roman" panose="02020603050405020304" pitchFamily="18" charset="0"/>
                <a:cs typeface="Times New Roman" panose="02020603050405020304" pitchFamily="18" charset="0"/>
              </a:rPr>
              <a:t>5.   Customer Management</a:t>
            </a:r>
          </a:p>
          <a:p>
            <a:pPr lvl="1">
              <a:buFont typeface="Wingdings" panose="05000000000000000000" pitchFamily="2" charset="2"/>
              <a:buChar char="Ø"/>
            </a:pPr>
            <a:r>
              <a:rPr lang="en-IN" sz="1800" dirty="0"/>
              <a:t>Managing customer orders and their account information is a mandatory feature. It’s better to store customer’s search history too. That may help us to provide personalised offers to frequent visitors.</a:t>
            </a:r>
            <a:endParaRPr lang="en-IN" sz="1800" dirty="0">
              <a:solidFill>
                <a:srgbClr val="002060"/>
              </a:solidFill>
            </a:endParaRPr>
          </a:p>
        </p:txBody>
      </p:sp>
      <p:sp>
        <p:nvSpPr>
          <p:cNvPr id="14" name="Content Placeholder 2"/>
          <p:cNvSpPr txBox="1">
            <a:spLocks/>
          </p:cNvSpPr>
          <p:nvPr/>
        </p:nvSpPr>
        <p:spPr>
          <a:xfrm>
            <a:off x="205811" y="936289"/>
            <a:ext cx="6229172" cy="2118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sz="2600" b="1" dirty="0">
                <a:latin typeface="Times New Roman" panose="02020603050405020304" pitchFamily="18" charset="0"/>
                <a:cs typeface="Times New Roman" panose="02020603050405020304" pitchFamily="18" charset="0"/>
              </a:rPr>
              <a:t>4.   Dashboard/reporting tools</a:t>
            </a:r>
          </a:p>
          <a:p>
            <a:pPr lvl="1">
              <a:buFont typeface="Wingdings" panose="05000000000000000000" pitchFamily="2" charset="2"/>
              <a:buChar char="Ø"/>
            </a:pPr>
            <a:r>
              <a:rPr lang="en-IN" sz="2000" dirty="0"/>
              <a:t>The dashboard should allow us to view all ecommerce metrics in a summarised way. It should be customised to meet our specific business needs.</a:t>
            </a:r>
            <a:endParaRPr lang="en-IN" sz="2000" dirty="0">
              <a:solidFill>
                <a:srgbClr val="002060"/>
              </a:solidFill>
            </a:endParaRPr>
          </a:p>
        </p:txBody>
      </p:sp>
      <p:sp>
        <p:nvSpPr>
          <p:cNvPr id="20" name="Content Placeholder 2"/>
          <p:cNvSpPr txBox="1">
            <a:spLocks/>
          </p:cNvSpPr>
          <p:nvPr/>
        </p:nvSpPr>
        <p:spPr>
          <a:xfrm>
            <a:off x="205811" y="4683578"/>
            <a:ext cx="6229172" cy="17931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719138" indent="-719138">
              <a:buNone/>
            </a:pPr>
            <a:r>
              <a:rPr lang="en-IN" b="1" dirty="0">
                <a:latin typeface="Times New Roman" panose="02020603050405020304" pitchFamily="18" charset="0"/>
                <a:cs typeface="Times New Roman" panose="02020603050405020304" pitchFamily="18" charset="0"/>
              </a:rPr>
              <a:t>6.   Content Management</a:t>
            </a:r>
          </a:p>
          <a:p>
            <a:pPr lvl="1">
              <a:buFont typeface="Wingdings" panose="05000000000000000000" pitchFamily="2" charset="2"/>
              <a:buChar char="Ø"/>
            </a:pPr>
            <a:r>
              <a:rPr lang="en-IN" sz="2000" dirty="0"/>
              <a:t>The pages of our site, their layouts, our blog and other contents of our site should be manageable from the backend without any manual change in the code of the site.</a:t>
            </a:r>
            <a:endParaRPr lang="en-IN" sz="2200" dirty="0">
              <a:solidFill>
                <a:srgbClr val="002060"/>
              </a:solidFill>
            </a:endParaRPr>
          </a:p>
        </p:txBody>
      </p:sp>
      <p:cxnSp>
        <p:nvCxnSpPr>
          <p:cNvPr id="43" name="Elbow Connector 42"/>
          <p:cNvCxnSpPr/>
          <p:nvPr/>
        </p:nvCxnSpPr>
        <p:spPr>
          <a:xfrm flipV="1">
            <a:off x="3976946" y="2611698"/>
            <a:ext cx="2900509" cy="2551341"/>
          </a:xfrm>
          <a:prstGeom prst="bentConnector3">
            <a:avLst>
              <a:gd name="adj1" fmla="val 97624"/>
            </a:avLst>
          </a:prstGeom>
          <a:ln>
            <a:tailEnd type="triangle"/>
          </a:ln>
        </p:spPr>
        <p:style>
          <a:lnRef idx="3">
            <a:schemeClr val="dk1"/>
          </a:lnRef>
          <a:fillRef idx="0">
            <a:schemeClr val="dk1"/>
          </a:fillRef>
          <a:effectRef idx="2">
            <a:schemeClr val="dk1"/>
          </a:effectRef>
          <a:fontRef idx="minor">
            <a:schemeClr val="tx1"/>
          </a:fontRef>
        </p:style>
      </p:cxnSp>
      <p:sp>
        <p:nvSpPr>
          <p:cNvPr id="13" name="Title 1"/>
          <p:cNvSpPr>
            <a:spLocks noGrp="1"/>
          </p:cNvSpPr>
          <p:nvPr>
            <p:ph type="title"/>
          </p:nvPr>
        </p:nvSpPr>
        <p:spPr>
          <a:xfrm>
            <a:off x="108080" y="190603"/>
            <a:ext cx="6527260" cy="828675"/>
          </a:xfrm>
          <a:effectLst>
            <a:outerShdw blurRad="50800" dist="50800" dir="5880000" sx="72000" sy="72000" algn="ctr" rotWithShape="0">
              <a:srgbClr val="000000"/>
            </a:outerShdw>
          </a:effectLst>
        </p:spPr>
        <p:txBody>
          <a:bodyPr>
            <a:normAutofit/>
          </a:bodyPr>
          <a:lstStyle/>
          <a:p>
            <a:r>
              <a:rPr lang="en-IN" sz="2800" b="1" dirty="0">
                <a:ln w="9525">
                  <a:solidFill>
                    <a:schemeClr val="bg1"/>
                  </a:solidFill>
                  <a:prstDash val="solid"/>
                </a:ln>
                <a:effectLst>
                  <a:glow rad="101600">
                    <a:schemeClr val="accent2">
                      <a:satMod val="175000"/>
                      <a:alpha val="40000"/>
                    </a:schemeClr>
                  </a:glow>
                </a:effectLst>
                <a:latin typeface="Roboto" pitchFamily="2" charset="0"/>
                <a:ea typeface="Roboto" pitchFamily="2" charset="0"/>
              </a:rPr>
              <a:t>BACK-END FEATURES</a:t>
            </a:r>
          </a:p>
        </p:txBody>
      </p:sp>
    </p:spTree>
    <p:extLst>
      <p:ext uri="{BB962C8B-B14F-4D97-AF65-F5344CB8AC3E}">
        <p14:creationId xmlns:p14="http://schemas.microsoft.com/office/powerpoint/2010/main" val="32411513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par>
                                <p:cTn id="20" presetID="22" presetClass="entr" presetSubtype="4"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down)">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14"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64740" y="142875"/>
            <a:ext cx="6527260" cy="828675"/>
          </a:xfrm>
          <a:effectLst>
            <a:outerShdw blurRad="50800" dist="50800" dir="5880000" sx="72000" sy="72000" algn="ctr" rotWithShape="0">
              <a:srgbClr val="000000"/>
            </a:outerShdw>
          </a:effectLst>
        </p:spPr>
        <p:txBody>
          <a:bodyPr>
            <a:normAutofit/>
          </a:bodyPr>
          <a:lstStyle/>
          <a:p>
            <a:pPr algn="r"/>
            <a:r>
              <a:rPr lang="en-IN" sz="2800" b="1" dirty="0">
                <a:ln w="9525">
                  <a:solidFill>
                    <a:schemeClr val="bg1"/>
                  </a:solidFill>
                  <a:prstDash val="solid"/>
                </a:ln>
                <a:effectLst>
                  <a:glow rad="101600">
                    <a:schemeClr val="accent2">
                      <a:satMod val="175000"/>
                      <a:alpha val="40000"/>
                    </a:schemeClr>
                  </a:glow>
                </a:effectLst>
                <a:latin typeface="Roboto" pitchFamily="2" charset="0"/>
                <a:ea typeface="Roboto" pitchFamily="2" charset="0"/>
              </a:rPr>
              <a:t>BACK-END FEATURES</a:t>
            </a:r>
          </a:p>
        </p:txBody>
      </p:sp>
      <p:sp>
        <p:nvSpPr>
          <p:cNvPr id="3" name="Content Placeholder 2"/>
          <p:cNvSpPr>
            <a:spLocks noGrp="1"/>
          </p:cNvSpPr>
          <p:nvPr>
            <p:ph idx="1"/>
          </p:nvPr>
        </p:nvSpPr>
        <p:spPr>
          <a:xfrm>
            <a:off x="5813784" y="1304884"/>
            <a:ext cx="6229172" cy="1242252"/>
          </a:xfrm>
        </p:spPr>
        <p:txBody>
          <a:bodyPr>
            <a:normAutofit fontScale="92500" lnSpcReduction="10000"/>
          </a:bodyPr>
          <a:lstStyle/>
          <a:p>
            <a:pPr marL="0" indent="0" algn="r">
              <a:buNone/>
            </a:pPr>
            <a:r>
              <a:rPr lang="en-IN" b="1" dirty="0">
                <a:latin typeface="Times New Roman" panose="02020603050405020304" pitchFamily="18" charset="0"/>
                <a:cs typeface="Times New Roman" panose="02020603050405020304" pitchFamily="18" charset="0"/>
              </a:rPr>
              <a:t>7.   Payment, taxes and location </a:t>
            </a:r>
            <a:r>
              <a:rPr lang="en-IN" sz="2600" b="1" dirty="0">
                <a:latin typeface="Times New Roman" panose="02020603050405020304" pitchFamily="18" charset="0"/>
                <a:cs typeface="Times New Roman" panose="02020603050405020304" pitchFamily="18" charset="0"/>
              </a:rPr>
              <a:t>Management</a:t>
            </a:r>
          </a:p>
          <a:p>
            <a:pPr lvl="1" algn="r">
              <a:buFont typeface="Wingdings" panose="05000000000000000000" pitchFamily="2" charset="2"/>
              <a:buChar char="Ø"/>
            </a:pPr>
            <a:r>
              <a:rPr lang="en-IN" sz="1800" dirty="0"/>
              <a:t>Our site’s backend platform should be easily able to manage different payment processes,</a:t>
            </a: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b="1" dirty="0">
              <a:latin typeface="Times New Roman" panose="02020603050405020304" pitchFamily="18" charset="0"/>
              <a:cs typeface="Times New Roman" panose="02020603050405020304" pitchFamily="18" charset="0"/>
            </a:endParaRPr>
          </a:p>
          <a:p>
            <a:pPr marL="0" indent="0" algn="r">
              <a:buNone/>
            </a:pPr>
            <a:endParaRPr lang="en-IN" sz="2600" dirty="0">
              <a:latin typeface="Times New Roman" panose="02020603050405020304" pitchFamily="18" charset="0"/>
              <a:cs typeface="Times New Roman" panose="02020603050405020304" pitchFamily="18" charset="0"/>
            </a:endParaRPr>
          </a:p>
        </p:txBody>
      </p:sp>
      <p:cxnSp>
        <p:nvCxnSpPr>
          <p:cNvPr id="9" name="Elbow Connector 8"/>
          <p:cNvCxnSpPr/>
          <p:nvPr/>
        </p:nvCxnSpPr>
        <p:spPr>
          <a:xfrm rot="10800000" flipV="1">
            <a:off x="1089499" y="1473282"/>
            <a:ext cx="6337761" cy="1718559"/>
          </a:xfrm>
          <a:prstGeom prst="bentConnector3">
            <a:avLst>
              <a:gd name="adj1" fmla="val 91135"/>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Content Placeholder 2"/>
          <p:cNvSpPr txBox="1">
            <a:spLocks/>
          </p:cNvSpPr>
          <p:nvPr/>
        </p:nvSpPr>
        <p:spPr>
          <a:xfrm>
            <a:off x="5515583" y="2603244"/>
            <a:ext cx="6609564" cy="1913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0" lvl="3" indent="0" algn="r">
              <a:buNone/>
            </a:pPr>
            <a:r>
              <a:rPr lang="en-IN" sz="2800" b="1" dirty="0">
                <a:latin typeface="Times New Roman" panose="02020603050405020304" pitchFamily="18" charset="0"/>
                <a:cs typeface="Times New Roman" panose="02020603050405020304" pitchFamily="18" charset="0"/>
              </a:rPr>
              <a:t>8.   Email marketing integration</a:t>
            </a:r>
          </a:p>
          <a:p>
            <a:pPr lvl="1" algn="r">
              <a:buFont typeface="Wingdings" panose="05000000000000000000" pitchFamily="2" charset="2"/>
              <a:buChar char="Ø"/>
            </a:pPr>
            <a:r>
              <a:rPr lang="en-IN" sz="2000" dirty="0"/>
              <a:t>Usually, backend management platforms can have email marketing features integrated into it. Sorting and storing customer emails and sending personalised emails are very useful to increase conversions.</a:t>
            </a:r>
            <a:endParaRPr lang="en-IN" sz="2200" b="1" dirty="0">
              <a:latin typeface="Times New Roman" panose="02020603050405020304" pitchFamily="18" charset="0"/>
              <a:cs typeface="Times New Roman" panose="02020603050405020304" pitchFamily="18" charset="0"/>
            </a:endParaRPr>
          </a:p>
        </p:txBody>
      </p:sp>
      <p:sp>
        <p:nvSpPr>
          <p:cNvPr id="22" name="Content Placeholder 2"/>
          <p:cNvSpPr txBox="1">
            <a:spLocks/>
          </p:cNvSpPr>
          <p:nvPr/>
        </p:nvSpPr>
        <p:spPr>
          <a:xfrm>
            <a:off x="5846323" y="4512325"/>
            <a:ext cx="6278824" cy="20149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IN" sz="2600" b="1" dirty="0">
                <a:latin typeface="Times New Roman" panose="02020603050405020304" pitchFamily="18" charset="0"/>
                <a:cs typeface="Times New Roman" panose="02020603050405020304" pitchFamily="18" charset="0"/>
              </a:rPr>
              <a:t>9. Discount and promotion Management</a:t>
            </a:r>
          </a:p>
          <a:p>
            <a:pPr lvl="1" algn="r">
              <a:buFont typeface="Wingdings" panose="05000000000000000000" pitchFamily="2" charset="2"/>
              <a:buChar char="Ø"/>
            </a:pPr>
            <a:r>
              <a:rPr lang="en-IN" sz="2000" dirty="0"/>
              <a:t>Applying varying discounts and introducing different promotional offers becomes a lot more hassle free if our backend provides these facilities.</a:t>
            </a:r>
          </a:p>
        </p:txBody>
      </p:sp>
      <p:cxnSp>
        <p:nvCxnSpPr>
          <p:cNvPr id="23" name="Elbow Connector 22"/>
          <p:cNvCxnSpPr/>
          <p:nvPr/>
        </p:nvCxnSpPr>
        <p:spPr>
          <a:xfrm rot="10800000" flipV="1">
            <a:off x="1284052" y="2828136"/>
            <a:ext cx="5632315" cy="765041"/>
          </a:xfrm>
          <a:prstGeom prst="bentConnector3">
            <a:avLst>
              <a:gd name="adj1" fmla="val 47755"/>
            </a:avLst>
          </a:prstGeom>
          <a:ln>
            <a:solidFill>
              <a:schemeClr val="accent5">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18" name="Elbow Connector 17"/>
          <p:cNvCxnSpPr/>
          <p:nvPr/>
        </p:nvCxnSpPr>
        <p:spPr>
          <a:xfrm rot="10800000">
            <a:off x="661482" y="3784061"/>
            <a:ext cx="5632315" cy="923169"/>
          </a:xfrm>
          <a:prstGeom prst="bentConnector3">
            <a:avLst>
              <a:gd name="adj1" fmla="val 56045"/>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382411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par>
                                <p:cTn id="20" presetID="22" presetClass="entr" presetSubtype="4"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27" name="Elbow Connector 26"/>
          <p:cNvCxnSpPr/>
          <p:nvPr/>
        </p:nvCxnSpPr>
        <p:spPr>
          <a:xfrm>
            <a:off x="4179968" y="1591529"/>
            <a:ext cx="3054550" cy="183483"/>
          </a:xfrm>
          <a:prstGeom prst="bentConnector3">
            <a:avLst>
              <a:gd name="adj1" fmla="val 93436"/>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4" name="Content Placeholder 2"/>
          <p:cNvSpPr txBox="1">
            <a:spLocks/>
          </p:cNvSpPr>
          <p:nvPr/>
        </p:nvSpPr>
        <p:spPr>
          <a:xfrm>
            <a:off x="205811" y="1045343"/>
            <a:ext cx="6229172" cy="1590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1.   </a:t>
            </a:r>
            <a:r>
              <a:rPr lang="en-IN" b="1" dirty="0"/>
              <a:t>Browser compatibility</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The site is properly rendered in all major browsers.</a:t>
            </a:r>
            <a:endParaRPr lang="en-IN" sz="2000" dirty="0">
              <a:solidFill>
                <a:srgbClr val="002060"/>
              </a:solidFill>
            </a:endParaRPr>
          </a:p>
        </p:txBody>
      </p:sp>
      <p:sp>
        <p:nvSpPr>
          <p:cNvPr id="10" name="Title 1"/>
          <p:cNvSpPr txBox="1">
            <a:spLocks/>
          </p:cNvSpPr>
          <p:nvPr/>
        </p:nvSpPr>
        <p:spPr>
          <a:xfrm>
            <a:off x="-383989" y="142875"/>
            <a:ext cx="6527260" cy="828675"/>
          </a:xfrm>
          <a:prstGeom prst="rect">
            <a:avLst/>
          </a:prstGeom>
          <a:effectLst>
            <a:outerShdw blurRad="50800" dist="50800" dir="5880000" sx="72000" sy="72000" algn="ctr" rotWithShape="0">
              <a:srgbClr val="000000"/>
            </a:outerShdw>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IN" sz="2800" b="1" dirty="0">
                <a:solidFill>
                  <a:schemeClr val="bg1"/>
                </a:solidFill>
                <a:effectLst>
                  <a:glow rad="63500">
                    <a:schemeClr val="accent1">
                      <a:satMod val="175000"/>
                      <a:alpha val="40000"/>
                    </a:schemeClr>
                  </a:glow>
                </a:effectLst>
                <a:latin typeface="Roboto" pitchFamily="2" charset="0"/>
                <a:ea typeface="Roboto" pitchFamily="2" charset="0"/>
              </a:rPr>
              <a:t>MISCELLANEOUS FEATURES  LIST</a:t>
            </a:r>
            <a:endParaRPr lang="en-IN" sz="2800" dirty="0">
              <a:solidFill>
                <a:schemeClr val="bg1"/>
              </a:solidFill>
              <a:effectLst>
                <a:glow rad="63500">
                  <a:schemeClr val="accent1">
                    <a:satMod val="175000"/>
                    <a:alpha val="40000"/>
                  </a:schemeClr>
                </a:glow>
              </a:effectLst>
              <a:latin typeface="Roboto" pitchFamily="2" charset="0"/>
              <a:ea typeface="Roboto" pitchFamily="2" charset="0"/>
            </a:endParaRPr>
          </a:p>
        </p:txBody>
      </p:sp>
      <p:sp>
        <p:nvSpPr>
          <p:cNvPr id="15" name="Content Placeholder 2"/>
          <p:cNvSpPr txBox="1">
            <a:spLocks/>
          </p:cNvSpPr>
          <p:nvPr/>
        </p:nvSpPr>
        <p:spPr>
          <a:xfrm>
            <a:off x="205811" y="2011475"/>
            <a:ext cx="6229172" cy="18523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2.   </a:t>
            </a:r>
            <a:r>
              <a:rPr lang="en-IN" b="1" dirty="0"/>
              <a:t>Responsive design</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It should go without saying that designing responsive website is a mandatory skill for any Melbourne website. Regardless of device size, our site should be flexible enough to provide the best user experience.</a:t>
            </a:r>
            <a:endParaRPr lang="en-IN" sz="2000" dirty="0">
              <a:solidFill>
                <a:srgbClr val="002060"/>
              </a:solidFill>
            </a:endParaRPr>
          </a:p>
        </p:txBody>
      </p:sp>
      <p:sp>
        <p:nvSpPr>
          <p:cNvPr id="16" name="Content Placeholder 2"/>
          <p:cNvSpPr txBox="1">
            <a:spLocks/>
          </p:cNvSpPr>
          <p:nvPr/>
        </p:nvSpPr>
        <p:spPr>
          <a:xfrm>
            <a:off x="205811" y="3580728"/>
            <a:ext cx="6229172" cy="19391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3.   </a:t>
            </a:r>
            <a:r>
              <a:rPr lang="en-IN" b="1" dirty="0"/>
              <a:t>Multilevel security</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Security is always one of the most important aspects of any ecommerce business. Apart from SSL certificates and PCI compliance, our site should have a strong firewall and layers of security on login and contact forms.</a:t>
            </a:r>
            <a:endParaRPr lang="en-IN" sz="2000" dirty="0">
              <a:solidFill>
                <a:srgbClr val="002060"/>
              </a:solidFill>
            </a:endParaRPr>
          </a:p>
        </p:txBody>
      </p:sp>
      <p:cxnSp>
        <p:nvCxnSpPr>
          <p:cNvPr id="17" name="Elbow Connector 16"/>
          <p:cNvCxnSpPr/>
          <p:nvPr/>
        </p:nvCxnSpPr>
        <p:spPr>
          <a:xfrm>
            <a:off x="3406524" y="2483653"/>
            <a:ext cx="5898841" cy="388434"/>
          </a:xfrm>
          <a:prstGeom prst="bentConnector3">
            <a:avLst>
              <a:gd name="adj1" fmla="val 61398"/>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22" name="Elbow Connector 21"/>
          <p:cNvCxnSpPr/>
          <p:nvPr/>
        </p:nvCxnSpPr>
        <p:spPr>
          <a:xfrm flipV="1">
            <a:off x="3406523" y="3805834"/>
            <a:ext cx="4312089" cy="218057"/>
          </a:xfrm>
          <a:prstGeom prst="bentConnector3">
            <a:avLst>
              <a:gd name="adj1" fmla="val 95322"/>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23" name="Content Placeholder 2"/>
          <p:cNvSpPr txBox="1">
            <a:spLocks/>
          </p:cNvSpPr>
          <p:nvPr/>
        </p:nvSpPr>
        <p:spPr>
          <a:xfrm>
            <a:off x="205811" y="5185922"/>
            <a:ext cx="6229172" cy="16720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IN" sz="1600" b="1" dirty="0">
              <a:latin typeface="Times New Roman" panose="02020603050405020304" pitchFamily="18" charset="0"/>
              <a:cs typeface="Times New Roman" panose="02020603050405020304" pitchFamily="18" charset="0"/>
            </a:endParaRPr>
          </a:p>
          <a:p>
            <a:pPr marL="447675" indent="-447675">
              <a:buNone/>
            </a:pPr>
            <a:r>
              <a:rPr lang="en-IN" b="1" dirty="0">
                <a:latin typeface="Times New Roman" panose="02020603050405020304" pitchFamily="18" charset="0"/>
                <a:cs typeface="Times New Roman" panose="02020603050405020304" pitchFamily="18" charset="0"/>
              </a:rPr>
              <a:t>4.   </a:t>
            </a:r>
            <a:r>
              <a:rPr lang="en-IN" b="1" dirty="0"/>
              <a:t>Automatic site backup</a:t>
            </a:r>
            <a:endParaRPr lang="en-IN"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IN" sz="2000" dirty="0"/>
              <a:t>Our site should be automatically backed up to prevent any accidental mishap. For an ecommerce site, it’s very important to always remain live.</a:t>
            </a:r>
            <a:endParaRPr lang="en-IN" sz="2000" dirty="0">
              <a:solidFill>
                <a:srgbClr val="002060"/>
              </a:solidFill>
            </a:endParaRPr>
          </a:p>
        </p:txBody>
      </p:sp>
      <p:cxnSp>
        <p:nvCxnSpPr>
          <p:cNvPr id="25" name="Elbow Connector 24"/>
          <p:cNvCxnSpPr/>
          <p:nvPr/>
        </p:nvCxnSpPr>
        <p:spPr>
          <a:xfrm flipV="1">
            <a:off x="4179968" y="5185922"/>
            <a:ext cx="3780691" cy="521603"/>
          </a:xfrm>
          <a:prstGeom prst="bentConnector3">
            <a:avLst>
              <a:gd name="adj1" fmla="val 100269"/>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9726616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57592" y="1643976"/>
            <a:ext cx="9727660" cy="3550594"/>
          </a:xfrm>
          <a:prstGeom prst="rect">
            <a:avLst/>
          </a:prstGeom>
          <a:effectLst>
            <a:outerShdw blurRad="50800" dist="50800" dir="5880000" sx="72000" sy="72000" algn="ctr" rotWithShape="0">
              <a:srgbClr val="000000"/>
            </a:outerShdw>
          </a:effectLst>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TECHNOLOGY  STACK</a:t>
            </a:r>
          </a:p>
          <a:p>
            <a:r>
              <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aramond" panose="02020404030301010803" pitchFamily="18" charset="0"/>
                <a:ea typeface="Roboto" pitchFamily="2" charset="0"/>
              </a:rPr>
              <a:t>OF THIS E-COMMERCE PLATFORM</a:t>
            </a:r>
          </a:p>
        </p:txBody>
      </p:sp>
    </p:spTree>
    <p:extLst>
      <p:ext uri="{BB962C8B-B14F-4D97-AF65-F5344CB8AC3E}">
        <p14:creationId xmlns:p14="http://schemas.microsoft.com/office/powerpoint/2010/main" val="324760127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TECHNOLOGY  STACK</a:t>
            </a:r>
          </a:p>
        </p:txBody>
      </p:sp>
      <p:sp>
        <p:nvSpPr>
          <p:cNvPr id="3" name="Content Placeholder 2"/>
          <p:cNvSpPr txBox="1">
            <a:spLocks/>
          </p:cNvSpPr>
          <p:nvPr/>
        </p:nvSpPr>
        <p:spPr>
          <a:xfrm>
            <a:off x="590424" y="1619277"/>
            <a:ext cx="6738027" cy="46118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buFont typeface="Wingdings" panose="05000000000000000000" pitchFamily="2" charset="2"/>
              <a:buChar char="Ø"/>
            </a:pPr>
            <a:r>
              <a:rPr lang="en-IN" b="1" dirty="0"/>
              <a:t>Front-end technologies</a:t>
            </a:r>
          </a:p>
          <a:p>
            <a:pPr lvl="1" algn="just" fontAlgn="base">
              <a:buFont typeface="Courier New" panose="02070309020205020404" pitchFamily="49" charset="0"/>
              <a:buChar char="o"/>
            </a:pPr>
            <a:r>
              <a:rPr lang="en-IN" dirty="0"/>
              <a:t>HTML5, CSS, JavaScript, Bootstrap</a:t>
            </a:r>
          </a:p>
          <a:p>
            <a:pPr algn="just" fontAlgn="base">
              <a:buFont typeface="Wingdings" panose="05000000000000000000" pitchFamily="2" charset="2"/>
              <a:buChar char="Ø"/>
            </a:pPr>
            <a:r>
              <a:rPr lang="en-IN" b="1" dirty="0"/>
              <a:t>Content Management System (CMS)</a:t>
            </a:r>
          </a:p>
          <a:p>
            <a:pPr lvl="1" algn="just" fontAlgn="base">
              <a:buFont typeface="Courier New" panose="02070309020205020404" pitchFamily="49" charset="0"/>
              <a:buChar char="o"/>
            </a:pPr>
            <a:r>
              <a:rPr lang="en-IN" dirty="0" err="1"/>
              <a:t>Wordpress</a:t>
            </a:r>
            <a:endParaRPr lang="en-IN" dirty="0"/>
          </a:p>
          <a:p>
            <a:pPr algn="just" fontAlgn="base">
              <a:buFont typeface="Wingdings" panose="05000000000000000000" pitchFamily="2" charset="2"/>
              <a:buChar char="Ø"/>
            </a:pPr>
            <a:r>
              <a:rPr lang="en-IN" b="1" dirty="0"/>
              <a:t>Back-end technologies</a:t>
            </a:r>
          </a:p>
          <a:p>
            <a:pPr lvl="1" algn="just" fontAlgn="base">
              <a:buFont typeface="Courier New" panose="02070309020205020404" pitchFamily="49" charset="0"/>
              <a:buChar char="o"/>
            </a:pPr>
            <a:r>
              <a:rPr lang="en-IN" dirty="0"/>
              <a:t>MySQL Database</a:t>
            </a:r>
          </a:p>
          <a:p>
            <a:pPr lvl="1" algn="just" fontAlgn="base">
              <a:buFont typeface="Courier New" panose="02070309020205020404" pitchFamily="49" charset="0"/>
              <a:buChar char="o"/>
            </a:pPr>
            <a:r>
              <a:rPr lang="en-IN" dirty="0"/>
              <a:t>PHP</a:t>
            </a:r>
          </a:p>
          <a:p>
            <a:pPr algn="just" fontAlgn="base">
              <a:buFont typeface="Wingdings" panose="05000000000000000000" pitchFamily="2" charset="2"/>
              <a:buChar char="Ø"/>
            </a:pPr>
            <a:r>
              <a:rPr lang="en-IN" b="1" dirty="0"/>
              <a:t>Payment Gateways</a:t>
            </a:r>
          </a:p>
          <a:p>
            <a:pPr lvl="1" algn="just" fontAlgn="base">
              <a:buFont typeface="Courier New" panose="02070309020205020404" pitchFamily="49" charset="0"/>
              <a:buChar char="o"/>
            </a:pPr>
            <a:r>
              <a:rPr lang="en-IN" dirty="0" err="1"/>
              <a:t>RazorPay</a:t>
            </a:r>
            <a:r>
              <a:rPr lang="en-IN" dirty="0"/>
              <a:t> (Test Mode)</a:t>
            </a:r>
          </a:p>
        </p:txBody>
      </p:sp>
      <p:pic>
        <p:nvPicPr>
          <p:cNvPr id="5" name="Picture 4">
            <a:extLst>
              <a:ext uri="{FF2B5EF4-FFF2-40B4-BE49-F238E27FC236}">
                <a16:creationId xmlns:a16="http://schemas.microsoft.com/office/drawing/2014/main" id="{1738D536-55EE-44B4-99E9-18AD5FCD40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136" y="1619277"/>
            <a:ext cx="2416659" cy="125666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5445" y="3263542"/>
            <a:ext cx="1862667" cy="100584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0230" y="4717699"/>
            <a:ext cx="1296548" cy="8001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1854" y="4717699"/>
            <a:ext cx="1314450" cy="830179"/>
          </a:xfrm>
          <a:prstGeom prst="rect">
            <a:avLst/>
          </a:prstGeom>
        </p:spPr>
      </p:pic>
    </p:spTree>
    <p:extLst>
      <p:ext uri="{BB962C8B-B14F-4D97-AF65-F5344CB8AC3E}">
        <p14:creationId xmlns:p14="http://schemas.microsoft.com/office/powerpoint/2010/main" val="352198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57592" y="1643976"/>
            <a:ext cx="9727660" cy="3550594"/>
          </a:xfrm>
          <a:prstGeom prst="rect">
            <a:avLst/>
          </a:prstGeom>
          <a:effectLst>
            <a:outerShdw blurRad="50800" dist="50800" dir="5880000" sx="72000" sy="72000" algn="ctr" rotWithShape="0">
              <a:srgbClr val="000000"/>
            </a:outerShdw>
          </a:effectLst>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LIST OF SPECIAL FEATURES </a:t>
            </a:r>
          </a:p>
          <a:p>
            <a:r>
              <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aramond" panose="02020404030301010803" pitchFamily="18" charset="0"/>
                <a:ea typeface="Roboto" pitchFamily="2" charset="0"/>
              </a:rPr>
              <a:t>OF THIS E-COMMERCE PLATFORM</a:t>
            </a:r>
          </a:p>
        </p:txBody>
      </p:sp>
    </p:spTree>
    <p:extLst>
      <p:ext uri="{BB962C8B-B14F-4D97-AF65-F5344CB8AC3E}">
        <p14:creationId xmlns:p14="http://schemas.microsoft.com/office/powerpoint/2010/main" val="343118651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763137" y="1448960"/>
            <a:ext cx="8109627" cy="5292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buFont typeface="Wingdings" panose="05000000000000000000" pitchFamily="2" charset="2"/>
              <a:buChar char="Ø"/>
            </a:pPr>
            <a:r>
              <a:rPr lang="en-IN" b="1" dirty="0"/>
              <a:t>Mobile verification</a:t>
            </a:r>
          </a:p>
          <a:p>
            <a:pPr lvl="1" algn="just"/>
            <a:r>
              <a:rPr lang="en-IN" dirty="0"/>
              <a:t>An OTP/verification mail will be sent after a user signs up, in order to verify the registered user. This is done for security reasons.</a:t>
            </a:r>
          </a:p>
          <a:p>
            <a:pPr algn="just">
              <a:buFont typeface="Wingdings" panose="05000000000000000000" pitchFamily="2" charset="2"/>
              <a:buChar char="Ø"/>
            </a:pPr>
            <a:r>
              <a:rPr lang="en-IN" b="1" dirty="0"/>
              <a:t>Estimated Delivery date:</a:t>
            </a:r>
          </a:p>
          <a:p>
            <a:pPr lvl="1" algn="just"/>
            <a:r>
              <a:rPr lang="en-IN" dirty="0"/>
              <a:t>On the basis of the address entered by the user , an estimated delivery date shall be displayed by calculating the distance between the delivery address and the warehouse location. This will help the user to know whether the product is being delivered before the date of use .</a:t>
            </a:r>
          </a:p>
          <a:p>
            <a:pPr algn="just">
              <a:buFont typeface="Wingdings" panose="05000000000000000000" pitchFamily="2" charset="2"/>
              <a:buChar char="Ø"/>
            </a:pPr>
            <a:r>
              <a:rPr lang="en-IN" b="1" dirty="0"/>
              <a:t>Bulk Order Proposal:</a:t>
            </a:r>
          </a:p>
          <a:p>
            <a:pPr lvl="1" algn="just"/>
            <a:r>
              <a:rPr lang="en-US" dirty="0"/>
              <a:t>For any bulk orders there will be a separate page to contact the website administrator. </a:t>
            </a:r>
            <a:endParaRPr lang="en-IN" dirty="0"/>
          </a:p>
          <a:p>
            <a:pPr marL="0" indent="0" algn="just">
              <a:buNone/>
            </a:pPr>
            <a:endParaRPr lang="en-IN"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4120" y="1543309"/>
            <a:ext cx="946279" cy="115342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40289" y="3609975"/>
            <a:ext cx="1444963" cy="144496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0250" y="5915024"/>
            <a:ext cx="942975" cy="942975"/>
          </a:xfrm>
          <a:prstGeom prst="rect">
            <a:avLst/>
          </a:prstGeom>
        </p:spPr>
      </p:pic>
    </p:spTree>
    <p:extLst>
      <p:ext uri="{BB962C8B-B14F-4D97-AF65-F5344CB8AC3E}">
        <p14:creationId xmlns:p14="http://schemas.microsoft.com/office/powerpoint/2010/main" val="87477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38136" y="428018"/>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E-Commerce for Tribes</a:t>
            </a:r>
          </a:p>
        </p:txBody>
      </p:sp>
      <p:sp>
        <p:nvSpPr>
          <p:cNvPr id="3" name="Content Placeholder 2"/>
          <p:cNvSpPr txBox="1">
            <a:spLocks/>
          </p:cNvSpPr>
          <p:nvPr/>
        </p:nvSpPr>
        <p:spPr>
          <a:xfrm>
            <a:off x="2840476" y="1668618"/>
            <a:ext cx="8988357" cy="527239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dirty="0"/>
              <a:t>According to new research, e-commerce is vital for India particularly for tribes located in rural areas as each native e-commerce business could spark an additional $1 million in the economic activity of India </a:t>
            </a:r>
          </a:p>
          <a:p>
            <a:pPr algn="just">
              <a:buFont typeface="Wingdings" panose="05000000000000000000" pitchFamily="2" charset="2"/>
              <a:buChar char="Ø"/>
            </a:pPr>
            <a:r>
              <a:rPr lang="en-IN" dirty="0"/>
              <a:t>An online platform where the </a:t>
            </a:r>
            <a:r>
              <a:rPr lang="en-IN" dirty="0" err="1"/>
              <a:t>tribals</a:t>
            </a:r>
            <a:r>
              <a:rPr lang="en-IN" dirty="0"/>
              <a:t> living in rural areas who do not have a lot of facilities can promote and sell their handmade products.</a:t>
            </a:r>
          </a:p>
          <a:p>
            <a:pPr algn="just">
              <a:buFont typeface="Wingdings" panose="05000000000000000000" pitchFamily="2" charset="2"/>
              <a:buChar char="Ø"/>
            </a:pPr>
            <a:r>
              <a:rPr lang="en-IN" dirty="0"/>
              <a:t> Anyone from any part of the world would be able to buy these products via an E-Commerce website , thus providing a boost in the sales of these tribal products.</a:t>
            </a:r>
          </a:p>
          <a:p>
            <a:pPr algn="just">
              <a:buFont typeface="Wingdings" panose="05000000000000000000" pitchFamily="2" charset="2"/>
              <a:buChar char="Ø"/>
            </a:pPr>
            <a:r>
              <a:rPr lang="en-IN" dirty="0"/>
              <a:t>This step would be beneficial for the </a:t>
            </a:r>
            <a:r>
              <a:rPr lang="en-IN" dirty="0" err="1"/>
              <a:t>tribals</a:t>
            </a:r>
            <a:r>
              <a:rPr lang="en-IN" dirty="0"/>
              <a:t> as well as the Government because it provides a boost to the economic activity in the Country .</a:t>
            </a:r>
          </a:p>
          <a:p>
            <a:pPr>
              <a:buFont typeface="Wingdings" panose="05000000000000000000" pitchFamily="2" charset="2"/>
              <a:buChar char="Ø"/>
            </a:pPr>
            <a:endParaRPr lang="en-IN" sz="1800" dirty="0">
              <a:solidFill>
                <a:srgbClr val="002060"/>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430" y="1346958"/>
            <a:ext cx="2942608" cy="5594052"/>
          </a:xfrm>
          <a:prstGeom prst="rect">
            <a:avLst/>
          </a:prstGeom>
        </p:spPr>
      </p:pic>
    </p:spTree>
    <p:extLst>
      <p:ext uri="{BB962C8B-B14F-4D97-AF65-F5344CB8AC3E}">
        <p14:creationId xmlns:p14="http://schemas.microsoft.com/office/powerpoint/2010/main" val="314592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10548" y="1793672"/>
            <a:ext cx="8278240" cy="48357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b="1" dirty="0"/>
              <a:t>Stock availability on a particular pincode :</a:t>
            </a:r>
          </a:p>
          <a:p>
            <a:pPr lvl="1" algn="just"/>
            <a:r>
              <a:rPr lang="en-IN" dirty="0"/>
              <a:t>This feature will help the user to know whether a particular item will be available at the entered pincode or not.</a:t>
            </a:r>
          </a:p>
          <a:p>
            <a:pPr algn="just">
              <a:buFont typeface="Wingdings" panose="05000000000000000000" pitchFamily="2" charset="2"/>
              <a:buChar char="Ø"/>
            </a:pPr>
            <a:r>
              <a:rPr lang="en-IN" b="1" dirty="0"/>
              <a:t>Cancellation:</a:t>
            </a:r>
          </a:p>
          <a:p>
            <a:pPr lvl="1" algn="just"/>
            <a:r>
              <a:rPr lang="en-IN" dirty="0"/>
              <a:t>Order cancellation can be defined as the act of making an order void i.e. the customer is no longer wanting an originally ordered product. </a:t>
            </a:r>
          </a:p>
          <a:p>
            <a:pPr marL="0" lvl="1" indent="0" algn="just">
              <a:buFont typeface="Wingdings" panose="05000000000000000000" pitchFamily="2" charset="2"/>
              <a:buChar char="Ø"/>
            </a:pPr>
            <a:r>
              <a:rPr lang="en-IN" sz="2800" b="1" dirty="0"/>
              <a:t>Recommendation system for users not signed up :</a:t>
            </a:r>
          </a:p>
          <a:p>
            <a:pPr marL="800100" lvl="2" indent="-342900" algn="just"/>
            <a:r>
              <a:rPr lang="en-IN" sz="2400" dirty="0"/>
              <a:t>When an unsigned user browses the website he/she can get recommendation of products based on his/her entered pin code by matching with the products bought in the nearby pin code in the database . </a:t>
            </a:r>
            <a:endParaRPr lang="en-IN" dirty="0"/>
          </a:p>
          <a:p>
            <a:pPr marL="0" indent="0" algn="just">
              <a:buNone/>
            </a:pPr>
            <a:endParaRPr lang="en-IN" sz="20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0327" y="1793672"/>
            <a:ext cx="1304925" cy="13049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7489" y="3533775"/>
            <a:ext cx="990600" cy="9906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5465" y="4959553"/>
            <a:ext cx="1874648" cy="1192152"/>
          </a:xfrm>
          <a:prstGeom prst="rect">
            <a:avLst/>
          </a:prstGeom>
        </p:spPr>
      </p:pic>
    </p:spTree>
    <p:extLst>
      <p:ext uri="{BB962C8B-B14F-4D97-AF65-F5344CB8AC3E}">
        <p14:creationId xmlns:p14="http://schemas.microsoft.com/office/powerpoint/2010/main" val="100135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796248" y="1764643"/>
            <a:ext cx="8278240"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b="1" dirty="0"/>
              <a:t>Front page for promotion of products :</a:t>
            </a:r>
          </a:p>
          <a:p>
            <a:pPr lvl="1" algn="just"/>
            <a:r>
              <a:rPr lang="en-IN" dirty="0"/>
              <a:t>There may be times when promotion of certain products or information about the sale on some items have to displayed on the front page . Policies need to be decided for such promotions in order to maintain a fair and equal opportunity  for all the sellers . </a:t>
            </a:r>
          </a:p>
          <a:p>
            <a:pPr algn="just">
              <a:buFont typeface="Wingdings" panose="05000000000000000000" pitchFamily="2" charset="2"/>
              <a:buChar char="Ø"/>
            </a:pPr>
            <a:r>
              <a:rPr lang="en-IN" b="1" dirty="0"/>
              <a:t>Together Bought With:</a:t>
            </a:r>
          </a:p>
          <a:p>
            <a:pPr lvl="1" algn="just"/>
            <a:r>
              <a:rPr lang="en-IN" dirty="0"/>
              <a:t>This feature shall provide the user options about the products(he/she didn’t think of) that are usually bought along with the item he/she is buying. For example recommending a customer to buy the mobile cover as well as the screen guard along with the purchased mobile.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59" y="1673668"/>
            <a:ext cx="2539682" cy="253968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2959" y="4373536"/>
            <a:ext cx="1517491" cy="1517491"/>
          </a:xfrm>
          <a:prstGeom prst="rect">
            <a:avLst/>
          </a:prstGeom>
        </p:spPr>
      </p:pic>
    </p:spTree>
    <p:extLst>
      <p:ext uri="{BB962C8B-B14F-4D97-AF65-F5344CB8AC3E}">
        <p14:creationId xmlns:p14="http://schemas.microsoft.com/office/powerpoint/2010/main" val="419485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810255" y="1764643"/>
            <a:ext cx="8278240"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b="1" dirty="0"/>
              <a:t>Low Stock notification:</a:t>
            </a:r>
          </a:p>
          <a:p>
            <a:pPr lvl="1" algn="just" fontAlgn="base"/>
            <a:r>
              <a:rPr lang="en-IN" dirty="0">
                <a:solidFill>
                  <a:srgbClr val="000000"/>
                </a:solidFill>
                <a:latin typeface="Arial" panose="020B0604020202020204" pitchFamily="34" charset="0"/>
              </a:rPr>
              <a:t>When the number of stocks of a particular product will get low a notification will be sent to the warehouse administrator to refill the stocks from the tribal manufacturers.</a:t>
            </a:r>
          </a:p>
          <a:p>
            <a:pPr algn="just">
              <a:buFont typeface="Wingdings" panose="05000000000000000000" pitchFamily="2" charset="2"/>
              <a:buChar char="Ø"/>
            </a:pPr>
            <a:r>
              <a:rPr lang="en-IN" b="1" dirty="0"/>
              <a:t>Product Authenticity Check :</a:t>
            </a:r>
          </a:p>
          <a:p>
            <a:pPr lvl="1" algn="just" fontAlgn="base"/>
            <a:r>
              <a:rPr lang="en-IN" sz="2000" dirty="0">
                <a:solidFill>
                  <a:srgbClr val="000000"/>
                </a:solidFill>
                <a:latin typeface="Arial" panose="020B0604020202020204" pitchFamily="34" charset="0"/>
              </a:rPr>
              <a:t>There will a piece of paper attached to each and every item which will have a number and seal of authenticity.</a:t>
            </a:r>
          </a:p>
          <a:p>
            <a:pPr lvl="1" algn="just" fontAlgn="base"/>
            <a:r>
              <a:rPr lang="en-IN" sz="2000" dirty="0">
                <a:solidFill>
                  <a:srgbClr val="000000"/>
                </a:solidFill>
                <a:latin typeface="Arial" panose="020B0604020202020204" pitchFamily="34" charset="0"/>
              </a:rPr>
              <a:t>Upon entering the number in the verification page of our website it will confirm that the product is a part of our forum.</a:t>
            </a:r>
          </a:p>
          <a:p>
            <a:pPr lvl="1" algn="just" fontAlgn="base"/>
            <a:r>
              <a:rPr lang="en-IN" sz="2000" dirty="0">
                <a:solidFill>
                  <a:srgbClr val="000000"/>
                </a:solidFill>
                <a:latin typeface="Arial" panose="020B0604020202020204" pitchFamily="34" charset="0"/>
              </a:rPr>
              <a:t>Which will confirm that it is not a duplicate product nor it has been misplaced.</a:t>
            </a:r>
          </a:p>
          <a:p>
            <a:pPr lvl="1" algn="just" fontAlgn="base"/>
            <a:r>
              <a:rPr lang="en-IN" sz="2000" dirty="0">
                <a:solidFill>
                  <a:srgbClr val="000000"/>
                </a:solidFill>
                <a:latin typeface="Arial" panose="020B0604020202020204" pitchFamily="34" charset="0"/>
              </a:rPr>
              <a:t>If the product is a forest resource then we will also show when it was collected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8495" y="2047875"/>
            <a:ext cx="2277852" cy="14485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8114" y="4425632"/>
            <a:ext cx="2578613" cy="1639827"/>
          </a:xfrm>
          <a:prstGeom prst="rect">
            <a:avLst/>
          </a:prstGeom>
        </p:spPr>
      </p:pic>
    </p:spTree>
    <p:extLst>
      <p:ext uri="{BB962C8B-B14F-4D97-AF65-F5344CB8AC3E}">
        <p14:creationId xmlns:p14="http://schemas.microsoft.com/office/powerpoint/2010/main" val="263177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SPECIAL  FEATURES</a:t>
            </a:r>
          </a:p>
        </p:txBody>
      </p:sp>
      <p:sp>
        <p:nvSpPr>
          <p:cNvPr id="3" name="Content Placeholder 2"/>
          <p:cNvSpPr txBox="1">
            <a:spLocks/>
          </p:cNvSpPr>
          <p:nvPr/>
        </p:nvSpPr>
        <p:spPr>
          <a:xfrm>
            <a:off x="935761" y="1764643"/>
            <a:ext cx="8278240" cy="4897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Ø"/>
            </a:pPr>
            <a:r>
              <a:rPr lang="en-IN" sz="3200" b="1" dirty="0"/>
              <a:t>Provision for selling Personalised Products:</a:t>
            </a:r>
          </a:p>
          <a:p>
            <a:pPr algn="just" fontAlgn="base"/>
            <a:r>
              <a:rPr lang="en-IN" sz="2400" dirty="0">
                <a:solidFill>
                  <a:srgbClr val="000000"/>
                </a:solidFill>
                <a:latin typeface="Arial" panose="020B0604020202020204" pitchFamily="34" charset="0"/>
              </a:rPr>
              <a:t>Customer will select a product which they want to be customized.</a:t>
            </a:r>
          </a:p>
          <a:p>
            <a:pPr algn="just" fontAlgn="base"/>
            <a:r>
              <a:rPr lang="en-IN" sz="2400" dirty="0">
                <a:solidFill>
                  <a:srgbClr val="000000"/>
                </a:solidFill>
                <a:latin typeface="Arial" panose="020B0604020202020204" pitchFamily="34" charset="0"/>
              </a:rPr>
              <a:t>They have to select within the options available for customization.</a:t>
            </a:r>
          </a:p>
          <a:p>
            <a:pPr algn="just" fontAlgn="base"/>
            <a:r>
              <a:rPr lang="en-IN" sz="2400" dirty="0">
                <a:solidFill>
                  <a:srgbClr val="000000"/>
                </a:solidFill>
                <a:latin typeface="Arial" panose="020B0604020202020204" pitchFamily="34" charset="0"/>
              </a:rPr>
              <a:t>A notification will be sent to all the sellers if they can provide that product.</a:t>
            </a:r>
          </a:p>
          <a:p>
            <a:pPr algn="just" fontAlgn="base"/>
            <a:r>
              <a:rPr lang="en-IN" sz="2400" dirty="0">
                <a:solidFill>
                  <a:srgbClr val="000000"/>
                </a:solidFill>
                <a:latin typeface="Arial" panose="020B0604020202020204" pitchFamily="34" charset="0"/>
              </a:rPr>
              <a:t>We will calculate the minimum cost of that product by calculating (product cost and delivery cost) and will be emailed to the user </a:t>
            </a:r>
            <a:r>
              <a:rPr lang="en-IN" sz="2400">
                <a:solidFill>
                  <a:srgbClr val="000000"/>
                </a:solidFill>
                <a:latin typeface="Arial" panose="020B0604020202020204" pitchFamily="34" charset="0"/>
              </a:rPr>
              <a:t>along with </a:t>
            </a:r>
            <a:r>
              <a:rPr lang="en-IN" sz="2400" dirty="0">
                <a:solidFill>
                  <a:srgbClr val="000000"/>
                </a:solidFill>
                <a:latin typeface="Arial" panose="020B0604020202020204" pitchFamily="34" charset="0"/>
              </a:rPr>
              <a:t>the estimated delivery date.</a:t>
            </a:r>
          </a:p>
          <a:p>
            <a:pPr algn="just" fontAlgn="base"/>
            <a:r>
              <a:rPr lang="en-IN" sz="2400" dirty="0">
                <a:solidFill>
                  <a:srgbClr val="000000"/>
                </a:solidFill>
                <a:latin typeface="Arial" panose="020B0604020202020204" pitchFamily="34" charset="0"/>
              </a:rPr>
              <a:t>On getting confirmation from the customer further work will proceed.</a:t>
            </a:r>
          </a:p>
          <a:p>
            <a:pPr marL="0" indent="0" algn="just">
              <a:buNone/>
            </a:pPr>
            <a:endParaRPr lang="en-IN" sz="2400" dirty="0">
              <a:solidFill>
                <a:srgbClr val="000000"/>
              </a:solidFill>
              <a:latin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45864" y="2805952"/>
            <a:ext cx="3317502" cy="2109711"/>
          </a:xfrm>
          <a:prstGeom prst="rect">
            <a:avLst/>
          </a:prstGeom>
        </p:spPr>
      </p:pic>
    </p:spTree>
    <p:extLst>
      <p:ext uri="{BB962C8B-B14F-4D97-AF65-F5344CB8AC3E}">
        <p14:creationId xmlns:p14="http://schemas.microsoft.com/office/powerpoint/2010/main" val="262430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Roboto" pitchFamily="2" charset="0"/>
                <a:ea typeface="Roboto" pitchFamily="2" charset="0"/>
              </a:rPr>
              <a:t>ADDITIONAL  FEATURES</a:t>
            </a:r>
          </a:p>
        </p:txBody>
      </p:sp>
      <p:sp>
        <p:nvSpPr>
          <p:cNvPr id="3" name="Content Placeholder 2"/>
          <p:cNvSpPr txBox="1">
            <a:spLocks/>
          </p:cNvSpPr>
          <p:nvPr/>
        </p:nvSpPr>
        <p:spPr>
          <a:xfrm>
            <a:off x="648796" y="1517515"/>
            <a:ext cx="10745251" cy="5243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en-IN" dirty="0"/>
              <a:t>  Automate sales report creation and distribution  </a:t>
            </a:r>
          </a:p>
          <a:p>
            <a:pPr algn="just">
              <a:buFont typeface="Wingdings" panose="05000000000000000000" pitchFamily="2" charset="2"/>
              <a:buChar char="v"/>
            </a:pPr>
            <a:r>
              <a:rPr lang="en-IN" dirty="0"/>
              <a:t>  Integrate email marketing software for re-marketing to the customer </a:t>
            </a:r>
          </a:p>
          <a:p>
            <a:pPr marL="465138" indent="-465138" algn="just">
              <a:buFont typeface="Wingdings" panose="05000000000000000000" pitchFamily="2" charset="2"/>
              <a:buChar char="v"/>
            </a:pPr>
            <a:r>
              <a:rPr lang="en-IN" dirty="0"/>
              <a:t>Automated stock level notifications </a:t>
            </a:r>
          </a:p>
          <a:p>
            <a:pPr marL="465138" indent="-465138" algn="just">
              <a:buFont typeface="Wingdings" panose="05000000000000000000" pitchFamily="2" charset="2"/>
              <a:buChar char="v"/>
            </a:pPr>
            <a:r>
              <a:rPr lang="en-IN" dirty="0"/>
              <a:t>Automatic creation and distribution of purchase order requisitions when an order depletes stock levels below agreed thresholds </a:t>
            </a:r>
          </a:p>
          <a:p>
            <a:pPr algn="just">
              <a:buFont typeface="Wingdings" panose="05000000000000000000" pitchFamily="2" charset="2"/>
              <a:buChar char="v"/>
            </a:pPr>
            <a:r>
              <a:rPr lang="en-IN" dirty="0"/>
              <a:t>  Automated creation and distribution of stock reports </a:t>
            </a:r>
          </a:p>
          <a:p>
            <a:pPr algn="just">
              <a:buFont typeface="Wingdings" panose="05000000000000000000" pitchFamily="2" charset="2"/>
              <a:buChar char="v"/>
            </a:pPr>
            <a:r>
              <a:rPr lang="en-IN" dirty="0"/>
              <a:t>  Stock receipt notifications (email/SMS)  </a:t>
            </a:r>
          </a:p>
          <a:p>
            <a:pPr algn="just">
              <a:buFont typeface="Wingdings" panose="05000000000000000000" pitchFamily="2" charset="2"/>
              <a:buChar char="v"/>
            </a:pPr>
            <a:r>
              <a:rPr lang="en-IN" dirty="0"/>
              <a:t>  Low stock notifications (email/SMS)</a:t>
            </a:r>
          </a:p>
          <a:p>
            <a:pPr algn="just">
              <a:buFont typeface="Wingdings" panose="05000000000000000000" pitchFamily="2" charset="2"/>
              <a:buChar char="v"/>
            </a:pPr>
            <a:r>
              <a:rPr lang="en-IN" dirty="0"/>
              <a:t>  Customer portal</a:t>
            </a:r>
          </a:p>
          <a:p>
            <a:pPr algn="just">
              <a:buFont typeface="Wingdings" panose="05000000000000000000" pitchFamily="2" charset="2"/>
              <a:buChar char="v"/>
            </a:pPr>
            <a:r>
              <a:rPr lang="en-IN" dirty="0"/>
              <a:t>  QR scanner system integration for checking product authenticity  </a:t>
            </a:r>
            <a:endParaRPr lang="en-IN" sz="1800" dirty="0">
              <a:solidFill>
                <a:srgbClr val="002060"/>
              </a:solidFill>
            </a:endParaRPr>
          </a:p>
        </p:txBody>
      </p:sp>
    </p:spTree>
    <p:extLst>
      <p:ext uri="{BB962C8B-B14F-4D97-AF65-F5344CB8AC3E}">
        <p14:creationId xmlns:p14="http://schemas.microsoft.com/office/powerpoint/2010/main" val="110281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19492" y="1398890"/>
            <a:ext cx="9727660" cy="213360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FINAL THOUGHTS </a:t>
            </a:r>
          </a:p>
          <a:p>
            <a:r>
              <a:rPr lang="en-IN" sz="44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And</a:t>
            </a:r>
          </a:p>
          <a:p>
            <a:r>
              <a:rPr lang="en-IN" sz="44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CONCLUSION</a:t>
            </a:r>
          </a:p>
        </p:txBody>
      </p:sp>
      <p:sp>
        <p:nvSpPr>
          <p:cNvPr id="3" name="Content Placeholder 2"/>
          <p:cNvSpPr txBox="1">
            <a:spLocks/>
          </p:cNvSpPr>
          <p:nvPr/>
        </p:nvSpPr>
        <p:spPr>
          <a:xfrm>
            <a:off x="2611878" y="4066160"/>
            <a:ext cx="6819088" cy="11284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latin typeface="Berlin Sans FB" panose="020E0602020502020306" pitchFamily="34" charset="0"/>
              </a:rPr>
              <a:t>A platform connecting urban people with tribal people</a:t>
            </a:r>
          </a:p>
        </p:txBody>
      </p:sp>
    </p:spTree>
    <p:extLst>
      <p:ext uri="{BB962C8B-B14F-4D97-AF65-F5344CB8AC3E}">
        <p14:creationId xmlns:p14="http://schemas.microsoft.com/office/powerpoint/2010/main" val="67435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HOW  IS  IT  USEFUL  ?</a:t>
            </a:r>
          </a:p>
        </p:txBody>
      </p:sp>
      <p:sp>
        <p:nvSpPr>
          <p:cNvPr id="3" name="Content Placeholder 2"/>
          <p:cNvSpPr txBox="1">
            <a:spLocks/>
          </p:cNvSpPr>
          <p:nvPr/>
        </p:nvSpPr>
        <p:spPr>
          <a:xfrm>
            <a:off x="826851" y="1822315"/>
            <a:ext cx="10058401" cy="5243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en-US" sz="3200" dirty="0">
                <a:latin typeface="Arial" panose="020B0604020202020204" pitchFamily="34" charset="0"/>
                <a:cs typeface="Arial" panose="020B0604020202020204" pitchFamily="34" charset="0"/>
              </a:rPr>
              <a:t>Platform to shed light on the unrecognized talents of the tribal people.</a:t>
            </a:r>
          </a:p>
          <a:p>
            <a:pPr algn="just">
              <a:buFont typeface="Wingdings" panose="05000000000000000000" pitchFamily="2" charset="2"/>
              <a:buChar char="§"/>
            </a:pPr>
            <a:endParaRPr lang="en-US" sz="3200" dirty="0">
              <a:latin typeface="Arial" panose="020B0604020202020204" pitchFamily="34" charset="0"/>
              <a:cs typeface="Arial" panose="020B0604020202020204" pitchFamily="34" charset="0"/>
            </a:endParaRPr>
          </a:p>
          <a:p>
            <a:pPr algn="just">
              <a:buFont typeface="Wingdings" panose="05000000000000000000" pitchFamily="2" charset="2"/>
              <a:buChar char="§"/>
            </a:pPr>
            <a:r>
              <a:rPr lang="en-US" sz="3200" dirty="0">
                <a:latin typeface="Arial" panose="020B0604020202020204" pitchFamily="34" charset="0"/>
                <a:cs typeface="Arial" panose="020B0604020202020204" pitchFamily="34" charset="0"/>
              </a:rPr>
              <a:t>A </a:t>
            </a:r>
            <a:r>
              <a:rPr lang="en-US" sz="3200" b="1" dirty="0">
                <a:latin typeface="Arial" panose="020B0604020202020204" pitchFamily="34" charset="0"/>
                <a:cs typeface="Arial" panose="020B0604020202020204" pitchFamily="34" charset="0"/>
              </a:rPr>
              <a:t>source</a:t>
            </a:r>
            <a:r>
              <a:rPr lang="en-US" sz="3200" dirty="0">
                <a:latin typeface="Arial" panose="020B0604020202020204" pitchFamily="34" charset="0"/>
                <a:cs typeface="Arial" panose="020B0604020202020204" pitchFamily="34" charset="0"/>
              </a:rPr>
              <a:t> </a:t>
            </a:r>
            <a:r>
              <a:rPr lang="en-US" sz="3200" b="1" dirty="0">
                <a:latin typeface="Arial" panose="020B0604020202020204" pitchFamily="34" charset="0"/>
                <a:cs typeface="Arial" panose="020B0604020202020204" pitchFamily="34" charset="0"/>
              </a:rPr>
              <a:t>of</a:t>
            </a:r>
            <a:r>
              <a:rPr lang="en-US" sz="3200" dirty="0">
                <a:latin typeface="Arial" panose="020B0604020202020204" pitchFamily="34" charset="0"/>
                <a:cs typeface="Arial" panose="020B0604020202020204" pitchFamily="34" charset="0"/>
              </a:rPr>
              <a:t> economic </a:t>
            </a:r>
            <a:r>
              <a:rPr lang="en-US" sz="3200" b="1" dirty="0">
                <a:latin typeface="Arial" panose="020B0604020202020204" pitchFamily="34" charset="0"/>
                <a:cs typeface="Arial" panose="020B0604020202020204" pitchFamily="34" charset="0"/>
              </a:rPr>
              <a:t>income</a:t>
            </a:r>
          </a:p>
          <a:p>
            <a:pPr algn="just">
              <a:buFont typeface="Wingdings" panose="05000000000000000000" pitchFamily="2" charset="2"/>
              <a:buChar char="§"/>
            </a:pPr>
            <a:endParaRPr lang="en-US" sz="3200" dirty="0">
              <a:latin typeface="Arial" panose="020B0604020202020204" pitchFamily="34" charset="0"/>
              <a:cs typeface="Arial" panose="020B0604020202020204" pitchFamily="34" charset="0"/>
            </a:endParaRPr>
          </a:p>
          <a:p>
            <a:pPr algn="just">
              <a:buFont typeface="Wingdings" panose="05000000000000000000" pitchFamily="2" charset="2"/>
              <a:buChar char="§"/>
            </a:pPr>
            <a:r>
              <a:rPr lang="en-US" sz="3200" dirty="0">
                <a:latin typeface="Arial" panose="020B0604020202020204" pitchFamily="34" charset="0"/>
                <a:cs typeface="Arial" panose="020B0604020202020204" pitchFamily="34" charset="0"/>
              </a:rPr>
              <a:t>Introducing tribal heritage to the urban world.</a:t>
            </a:r>
          </a:p>
          <a:p>
            <a:pPr algn="just">
              <a:buFont typeface="Wingdings" panose="05000000000000000000" pitchFamily="2" charset="2"/>
              <a:buChar char="§"/>
            </a:pPr>
            <a:endParaRPr lang="en-US" sz="3200" dirty="0">
              <a:latin typeface="Arial" panose="020B0604020202020204" pitchFamily="34" charset="0"/>
              <a:cs typeface="Arial" panose="020B0604020202020204" pitchFamily="34" charset="0"/>
            </a:endParaRPr>
          </a:p>
          <a:p>
            <a:pPr algn="just">
              <a:buFont typeface="Wingdings" panose="05000000000000000000" pitchFamily="2" charset="2"/>
              <a:buChar char="§"/>
            </a:pPr>
            <a:r>
              <a:rPr lang="en-US" sz="3200" dirty="0">
                <a:latin typeface="Arial" panose="020B0604020202020204" pitchFamily="34" charset="0"/>
                <a:cs typeface="Arial" panose="020B0604020202020204" pitchFamily="34" charset="0"/>
              </a:rPr>
              <a:t>Economic benefits.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0539" y="1822315"/>
            <a:ext cx="7918568" cy="5035685"/>
          </a:xfrm>
          <a:prstGeom prst="rect">
            <a:avLst/>
          </a:prstGeom>
        </p:spPr>
      </p:pic>
    </p:spTree>
    <p:extLst>
      <p:ext uri="{BB962C8B-B14F-4D97-AF65-F5344CB8AC3E}">
        <p14:creationId xmlns:p14="http://schemas.microsoft.com/office/powerpoint/2010/main" val="227544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57592" y="369651"/>
            <a:ext cx="9727660"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36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CONCLUSION</a:t>
            </a:r>
          </a:p>
        </p:txBody>
      </p:sp>
      <p:sp>
        <p:nvSpPr>
          <p:cNvPr id="3" name="Content Placeholder 2"/>
          <p:cNvSpPr txBox="1">
            <a:spLocks/>
          </p:cNvSpPr>
          <p:nvPr/>
        </p:nvSpPr>
        <p:spPr>
          <a:xfrm>
            <a:off x="876299" y="1552575"/>
            <a:ext cx="7038976" cy="4953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en-US" sz="3000" dirty="0"/>
              <a:t>Ease of use of the application stands out</a:t>
            </a:r>
          </a:p>
          <a:p>
            <a:pPr algn="just">
              <a:buFont typeface="Wingdings" panose="05000000000000000000" pitchFamily="2" charset="2"/>
              <a:buChar char="v"/>
            </a:pPr>
            <a:endParaRPr lang="en-US" sz="3000" dirty="0"/>
          </a:p>
          <a:p>
            <a:pPr algn="just">
              <a:buFont typeface="Wingdings" panose="05000000000000000000" pitchFamily="2" charset="2"/>
              <a:buChar char="v"/>
            </a:pPr>
            <a:r>
              <a:rPr lang="en-US" sz="3000" dirty="0"/>
              <a:t>Standard E-commerce functionalities guaranties proper transactions.</a:t>
            </a:r>
          </a:p>
          <a:p>
            <a:pPr algn="just">
              <a:buFont typeface="Wingdings" panose="05000000000000000000" pitchFamily="2" charset="2"/>
              <a:buChar char="v"/>
            </a:pPr>
            <a:endParaRPr lang="en-US" sz="3000" dirty="0"/>
          </a:p>
          <a:p>
            <a:pPr algn="just">
              <a:buFont typeface="Wingdings" panose="05000000000000000000" pitchFamily="2" charset="2"/>
              <a:buChar char="v"/>
            </a:pPr>
            <a:r>
              <a:rPr lang="en-US" sz="3000" dirty="0"/>
              <a:t>Can be a source of money for poor tribal people.</a:t>
            </a:r>
          </a:p>
          <a:p>
            <a:pPr algn="just">
              <a:buFont typeface="Wingdings" panose="05000000000000000000" pitchFamily="2" charset="2"/>
              <a:buChar char="v"/>
            </a:pPr>
            <a:endParaRPr lang="en-US" sz="3000" dirty="0"/>
          </a:p>
          <a:p>
            <a:pPr algn="just">
              <a:buFont typeface="Wingdings" panose="05000000000000000000" pitchFamily="2" charset="2"/>
              <a:buChar char="v"/>
            </a:pPr>
            <a:r>
              <a:rPr lang="en-US" sz="3000" dirty="0"/>
              <a:t>Can shed light on historical significance of the products which are being sold.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2473" y="1552574"/>
            <a:ext cx="2537079" cy="5060481"/>
          </a:xfrm>
          <a:prstGeom prst="rect">
            <a:avLst/>
          </a:prstGeom>
          <a:ln>
            <a:noFill/>
          </a:ln>
          <a:effectLst>
            <a:softEdge rad="112500"/>
          </a:effectLst>
        </p:spPr>
      </p:pic>
    </p:spTree>
    <p:extLst>
      <p:ext uri="{BB962C8B-B14F-4D97-AF65-F5344CB8AC3E}">
        <p14:creationId xmlns:p14="http://schemas.microsoft.com/office/powerpoint/2010/main" val="96666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2052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167319" y="301558"/>
            <a:ext cx="9630383" cy="749030"/>
          </a:xfrm>
          <a:prstGeom prst="rect">
            <a:avLst/>
          </a:prstGeom>
          <a:effectLst>
            <a:outerShdw blurRad="50800" dist="50800" dir="5880000" sx="72000" sy="72000" algn="ctr" rotWithShape="0">
              <a:srgbClr val="000000"/>
            </a:outerShdw>
          </a:effectLst>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ea typeface="Roboto" pitchFamily="2" charset="0"/>
                <a:cs typeface="Times New Roman" panose="02020603050405020304" pitchFamily="18" charset="0"/>
              </a:rPr>
              <a:t>CONTENT EXCLUSIVE IN THIS E-COMMERCE PLATFORM</a:t>
            </a:r>
          </a:p>
        </p:txBody>
      </p:sp>
      <p:sp>
        <p:nvSpPr>
          <p:cNvPr id="3" name="Content Placeholder 2"/>
          <p:cNvSpPr txBox="1">
            <a:spLocks/>
          </p:cNvSpPr>
          <p:nvPr/>
        </p:nvSpPr>
        <p:spPr>
          <a:xfrm>
            <a:off x="800099" y="1592676"/>
            <a:ext cx="5804981" cy="5001671"/>
          </a:xfrm>
          <a:prstGeom prst="rect">
            <a:avLst/>
          </a:prstGeom>
          <a:noFill/>
          <a:ln w="38100">
            <a:solidFill>
              <a:srgbClr val="002060"/>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IN" dirty="0"/>
              <a:t>India is a vast country with diverse and exquisite forms of art which are prevalent since times immemorial. Every part of this great country boasts of unique art and crafts.</a:t>
            </a:r>
          </a:p>
          <a:p>
            <a:pPr algn="just"/>
            <a:r>
              <a:rPr lang="en-IN" dirty="0"/>
              <a:t>Traditional Tribal Textiles</a:t>
            </a:r>
          </a:p>
          <a:p>
            <a:pPr algn="just"/>
            <a:r>
              <a:rPr lang="en-IN" dirty="0"/>
              <a:t>Tribal Painting</a:t>
            </a:r>
          </a:p>
          <a:p>
            <a:pPr algn="just"/>
            <a:r>
              <a:rPr lang="en-IN" dirty="0"/>
              <a:t>Forest Products</a:t>
            </a:r>
          </a:p>
          <a:p>
            <a:pPr algn="just"/>
            <a:r>
              <a:rPr lang="en-IN" dirty="0"/>
              <a:t>Jewellery</a:t>
            </a:r>
          </a:p>
          <a:p>
            <a:pPr algn="just"/>
            <a:r>
              <a:rPr lang="en-IN" dirty="0"/>
              <a:t>Handicrafts</a:t>
            </a:r>
          </a:p>
          <a:p>
            <a:pPr algn="just"/>
            <a:r>
              <a:rPr lang="en-IN" dirty="0"/>
              <a:t>Gifts And Novelties</a:t>
            </a:r>
            <a:endParaRPr lang="en-IN" sz="1800" dirty="0">
              <a:solidFill>
                <a:srgbClr val="00206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4460" y="1592677"/>
            <a:ext cx="3998067" cy="50016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0533441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1157592" y="1643976"/>
            <a:ext cx="9727660" cy="3550594"/>
          </a:xfrm>
          <a:prstGeom prst="rect">
            <a:avLst/>
          </a:prstGeom>
          <a:effectLst>
            <a:outerShdw blurRad="50800" dist="50800" dir="5880000" sx="72000" sy="72000" algn="ctr" rotWithShape="0">
              <a:srgbClr val="000000"/>
            </a:outerShdw>
          </a:effectLst>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3462">
                  <a:solidFill>
                    <a:schemeClr val="bg1"/>
                  </a:solidFill>
                  <a:prstDash val="solid"/>
                </a:ln>
                <a:solidFill>
                  <a:srgbClr val="C00000"/>
                </a:solidFill>
                <a:effectLst>
                  <a:outerShdw dist="38100" dir="2700000" algn="bl" rotWithShape="0">
                    <a:schemeClr val="accent5"/>
                  </a:outerShdw>
                </a:effectLst>
                <a:latin typeface="Garamond" panose="02020404030301010803" pitchFamily="18" charset="0"/>
                <a:ea typeface="Roboto" pitchFamily="2" charset="0"/>
              </a:rPr>
              <a:t>WORKFLOW</a:t>
            </a:r>
          </a:p>
          <a:p>
            <a:r>
              <a:rPr lang="en-IN"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Garamond" panose="02020404030301010803" pitchFamily="18" charset="0"/>
                <a:ea typeface="Roboto" pitchFamily="2" charset="0"/>
              </a:rPr>
              <a:t>OF THE E-COMMERCE PLATFORM</a:t>
            </a:r>
          </a:p>
        </p:txBody>
      </p:sp>
    </p:spTree>
    <p:extLst>
      <p:ext uri="{BB962C8B-B14F-4D97-AF65-F5344CB8AC3E}">
        <p14:creationId xmlns:p14="http://schemas.microsoft.com/office/powerpoint/2010/main" val="3521595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14299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22181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2779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480333"/>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1833</TotalTime>
  <Words>2663</Words>
  <Application>Microsoft Office PowerPoint</Application>
  <PresentationFormat>Widescreen</PresentationFormat>
  <Paragraphs>240</Paragraphs>
  <Slides>38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Berlin Sans FB</vt:lpstr>
      <vt:lpstr>Calibri</vt:lpstr>
      <vt:lpstr>Calibri Light</vt:lpstr>
      <vt:lpstr>Courier New</vt:lpstr>
      <vt:lpstr>Garamond</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HOMEPAGE  FEATURES  LIST</vt:lpstr>
      <vt:lpstr>PowerPoint Presentation</vt:lpstr>
      <vt:lpstr>HOMEPAGE  FEATURES  LIST</vt:lpstr>
      <vt:lpstr>PowerPoint Presentation</vt:lpstr>
      <vt:lpstr>CATEGORY  PAGE  FEATURES  LIST</vt:lpstr>
      <vt:lpstr>PRODUCT  PAGE  FEATURES  LIST</vt:lpstr>
      <vt:lpstr>PRODUCT  PAGE  FEATURES  LIST</vt:lpstr>
      <vt:lpstr>PRODUCT  PAGE  FEATURES  LIST</vt:lpstr>
      <vt:lpstr>CHECKOUT  PAGE  FEATURES  LIST</vt:lpstr>
      <vt:lpstr>PowerPoint Presentation</vt:lpstr>
      <vt:lpstr>ORDER COFIRMATION PAGE – E-MAIL </vt:lpstr>
      <vt:lpstr>BACK-END FEATURES</vt:lpstr>
      <vt:lpstr>BACK-END FEATURES</vt:lpstr>
      <vt:lpstr>BACK-END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Aneek Chakraborti</dc:creator>
  <cp:lastModifiedBy>Abhiroop Das</cp:lastModifiedBy>
  <cp:revision>141</cp:revision>
  <dcterms:created xsi:type="dcterms:W3CDTF">2020-01-18T08:32:05Z</dcterms:created>
  <dcterms:modified xsi:type="dcterms:W3CDTF">2020-08-01T11:27:29Z</dcterms:modified>
</cp:coreProperties>
</file>